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6" r:id="rId4"/>
    <p:sldId id="257" r:id="rId5"/>
    <p:sldId id="258" r:id="rId6"/>
    <p:sldId id="259" r:id="rId7"/>
    <p:sldId id="265" r:id="rId8"/>
    <p:sldId id="264" r:id="rId9"/>
    <p:sldId id="263" r:id="rId10"/>
    <p:sldId id="262" r:id="rId11"/>
    <p:sldId id="260" r:id="rId12"/>
    <p:sldId id="261" r:id="rId13"/>
    <p:sldId id="266" r:id="rId14"/>
    <p:sldId id="267" r:id="rId15"/>
    <p:sldId id="268" r:id="rId16"/>
    <p:sldId id="269" r:id="rId17"/>
    <p:sldId id="276" r:id="rId18"/>
  </p:sldIdLst>
  <p:sldSz cx="12192000" cy="6858000"/>
  <p:notesSz cx="6858000" cy="9144000"/>
  <p:custDataLst>
    <p:tags r:id="rId22"/>
  </p:custDataLst>
  <p:defaultTextStyle>
    <a:defPPr>
      <a:defRPr lang="en-US"/>
    </a:defPPr>
    <a:lvl1pPr marL="0" lvl="0"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vl6pPr marL="2286000" lvl="5"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6pPr>
    <a:lvl7pPr marL="2743200" lvl="6"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7pPr>
    <a:lvl8pPr marL="3200400" lvl="7"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8pPr>
    <a:lvl9pPr marL="3657600" lvl="8" indent="0" algn="l" defTabSz="4572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6"/>
    <p:restoredTop sz="94633"/>
  </p:normalViewPr>
  <p:slideViewPr>
    <p:cSldViewPr showGuides="1">
      <p:cViewPr varScale="1">
        <p:scale>
          <a:sx n="66" d="100"/>
          <a:sy n="66" d="100"/>
        </p:scale>
        <p:origin x="870" y="7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2" Type="http://schemas.openxmlformats.org/officeDocument/2006/relationships/tags" Target="tags/tag15.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日期占位符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日期占位符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日期占位符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日期占位符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日期占位符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日期占位符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日期占位符 6"/>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日期占位符 2"/>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日期占位符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defRPr/>
            </a:pPr>
            <a:r>
              <a:rPr kumimoji="0" lang="zh-CN" altLang="en-US" sz="3200" b="0" i="0" u="none" strike="noStrike" kern="1200" cap="none" spc="0" normalizeH="0" baseline="0" noProof="0">
                <a:ln>
                  <a:noFill/>
                </a:ln>
                <a:solidFill>
                  <a:schemeClr val="tx1"/>
                </a:solidFill>
                <a:effectLst/>
                <a:uLnTx/>
                <a:uFillTx/>
                <a:latin typeface="+mn-lt"/>
                <a:ea typeface="+mn-ea"/>
                <a:cs typeface="+mn-cs"/>
              </a:rPr>
              <a:t>单击图标添加图片</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日期占位符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日期占位符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日期占位符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日期占位符 6"/>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日期占位符 2"/>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defRPr/>
            </a:pPr>
            <a:r>
              <a:rPr kumimoji="0" lang="zh-CN" altLang="en-US" sz="3200" b="0" i="0" u="none" strike="noStrike" kern="1200" cap="none" spc="0" normalizeH="0" baseline="0" noProof="0">
                <a:ln>
                  <a:noFill/>
                </a:ln>
                <a:solidFill>
                  <a:schemeClr val="tx1"/>
                </a:solidFill>
                <a:effectLst/>
                <a:uLnTx/>
                <a:uFillTx/>
                <a:latin typeface="+mn-lt"/>
                <a:ea typeface="+mn-ea"/>
                <a:cs typeface="+mn-cs"/>
              </a:rPr>
              <a:t>单击图标添加图片</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Title Placeholder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Text Placeholder 2"/>
          <p:cNvSpPr>
            <a:spLocks noGrp="1"/>
          </p:cNvSpPr>
          <p:nvPr>
            <p:ph type="body" idx="1"/>
          </p:nvPr>
        </p:nvSpPr>
        <p:spPr>
          <a:xfrm>
            <a:off x="838200" y="1825625"/>
            <a:ext cx="10515600" cy="4351338"/>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898989"/>
                </a:solidFill>
                <a:ea typeface="等线" panose="02010600030101010101" pitchFamily="2" charset="-122"/>
              </a:defRPr>
            </a:lvl1pPr>
          </a:lstStyle>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Title Placeholder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Text Placeholder 2"/>
          <p:cNvSpPr>
            <a:spLocks noGrp="1"/>
          </p:cNvSpPr>
          <p:nvPr>
            <p:ph type="body" idx="1"/>
          </p:nvPr>
        </p:nvSpPr>
        <p:spPr>
          <a:xfrm>
            <a:off x="838200" y="1825625"/>
            <a:ext cx="10515600" cy="4351338"/>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898989"/>
                </a:solidFill>
                <a:ea typeface="等线" panose="02010600030101010101" pitchFamily="2" charset="-122"/>
              </a:defRPr>
            </a:lvl1pPr>
          </a:lstStyle>
          <a:p>
            <a:pPr lvl="0" eaLnBrk="1" hangingPunct="1">
              <a:buNone/>
            </a:pPr>
            <a:fld id="{9A0DB2DC-4C9A-4742-B13C-FB6460FD3503}" type="slidenum">
              <a:rPr lang="en-US" altLang="zh-CN" dirty="0">
                <a:latin typeface="Calibri" panose="020F0502020204030204" pitchFamily="34" charset="0"/>
              </a:rPr>
            </a:fld>
            <a:endParaRPr lang="en-US" altLang="zh-CN"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jpeg"/><Relationship Id="rId2" Type="http://schemas.openxmlformats.org/officeDocument/2006/relationships/tags" Target="../tags/tag11.xml"/><Relationship Id="rId1" Type="http://schemas.openxmlformats.org/officeDocument/2006/relationships/image" Target="../media/image16.png"/></Relationships>
</file>

<file path=ppt/slides/_rels/slide13.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image" Target="../media/image24.jpeg"/><Relationship Id="rId7" Type="http://schemas.openxmlformats.org/officeDocument/2006/relationships/image" Target="../media/image23.jpeg"/><Relationship Id="rId6" Type="http://schemas.openxmlformats.org/officeDocument/2006/relationships/image" Target="../media/image22.png"/><Relationship Id="rId5" Type="http://schemas.openxmlformats.org/officeDocument/2006/relationships/image" Target="../media/image21.jpeg"/><Relationship Id="rId4" Type="http://schemas.openxmlformats.org/officeDocument/2006/relationships/image" Target="../media/image20.jpeg"/><Relationship Id="rId3" Type="http://schemas.openxmlformats.org/officeDocument/2006/relationships/image" Target="../media/image19.jpeg"/><Relationship Id="rId2" Type="http://schemas.openxmlformats.org/officeDocument/2006/relationships/image" Target="../media/image18.png"/><Relationship Id="rId11" Type="http://schemas.openxmlformats.org/officeDocument/2006/relationships/slideLayout" Target="../slideLayouts/slideLayout2.xml"/><Relationship Id="rId10" Type="http://schemas.openxmlformats.org/officeDocument/2006/relationships/image" Target="../media/image1.jpeg"/><Relationship Id="rId1" Type="http://schemas.openxmlformats.org/officeDocument/2006/relationships/image" Target="../media/image17.jpeg"/></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jpeg"/><Relationship Id="rId2" Type="http://schemas.openxmlformats.org/officeDocument/2006/relationships/tags" Target="../tags/tag13.xml"/><Relationship Id="rId1" Type="http://schemas.openxmlformats.org/officeDocument/2006/relationships/image" Target="../media/image25.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1.jpeg"/><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tags" Target="../tags/tag2.xml"/><Relationship Id="rId4" Type="http://schemas.openxmlformats.org/officeDocument/2006/relationships/image" Target="../media/image5.jpeg"/><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tags" Target="../tags/tag3.xml"/><Relationship Id="rId4" Type="http://schemas.openxmlformats.org/officeDocument/2006/relationships/image" Target="../media/image9.png"/><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image" Target="../media/image6.png"/></Relationships>
</file>

<file path=ppt/slides/_rels/slide5.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tags" Target="../tags/tag4.xml"/><Relationship Id="rId4" Type="http://schemas.openxmlformats.org/officeDocument/2006/relationships/image" Target="../media/image13.jpeg"/><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jpeg"/><Relationship Id="rId2" Type="http://schemas.openxmlformats.org/officeDocument/2006/relationships/tags" Target="../tags/tag6.xml"/><Relationship Id="rId1" Type="http://schemas.openxmlformats.org/officeDocument/2006/relationships/image" Target="../media/image14.pn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jpeg"/><Relationship Id="rId2" Type="http://schemas.openxmlformats.org/officeDocument/2006/relationships/tags" Target="../tags/tag7.xml"/><Relationship Id="rId1"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Text Box 5"/>
          <p:cNvSpPr txBox="1"/>
          <p:nvPr/>
        </p:nvSpPr>
        <p:spPr>
          <a:xfrm>
            <a:off x="2057400" y="2971800"/>
            <a:ext cx="7277100" cy="110807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defTabSz="457200" eaLnBrk="1" hangingPunct="1">
              <a:lnSpc>
                <a:spcPct val="100000"/>
              </a:lnSpc>
              <a:spcBef>
                <a:spcPct val="50000"/>
              </a:spcBef>
              <a:buFontTx/>
              <a:buNone/>
            </a:pPr>
            <a:r>
              <a:rPr lang="zh-CN" altLang="en-US" sz="6600" b="1" dirty="0">
                <a:ea typeface="仿宋_GB2312" pitchFamily="49" charset="-122"/>
              </a:rPr>
              <a:t>实习生产安全培训</a:t>
            </a:r>
            <a:endParaRPr lang="zh-CN" altLang="en-US" sz="6600" b="1" dirty="0">
              <a:ea typeface="仿宋_GB2312" pitchFamily="49" charset="-122"/>
            </a:endParaRPr>
          </a:p>
        </p:txBody>
      </p:sp>
      <p:sp>
        <p:nvSpPr>
          <p:cNvPr id="2051" name="Text Box 6"/>
          <p:cNvSpPr txBox="1"/>
          <p:nvPr/>
        </p:nvSpPr>
        <p:spPr>
          <a:xfrm>
            <a:off x="7467600" y="5867400"/>
            <a:ext cx="2895600" cy="30670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50000"/>
              </a:spcBef>
              <a:buFontTx/>
              <a:buNone/>
            </a:pPr>
            <a:r>
              <a:rPr lang="zh-CN" altLang="en-US" sz="1400" b="1" dirty="0">
                <a:ea typeface="仿宋_GB2312" pitchFamily="49" charset="-122"/>
              </a:rPr>
              <a:t>江西应用工程职业</a:t>
            </a:r>
            <a:r>
              <a:rPr lang="zh-CN" altLang="en-US" sz="1400" b="1" dirty="0">
                <a:ea typeface="仿宋_GB2312" pitchFamily="49" charset="-122"/>
              </a:rPr>
              <a:t>学院</a:t>
            </a:r>
            <a:endParaRPr lang="zh-CN" altLang="en-US" sz="1400" b="1" dirty="0">
              <a:ea typeface="仿宋_GB2312" pitchFamily="49" charset="-122"/>
            </a:endParaRPr>
          </a:p>
        </p:txBody>
      </p:sp>
      <p:sp>
        <p:nvSpPr>
          <p:cNvPr id="2052" name="Text Box 8"/>
          <p:cNvSpPr txBox="1"/>
          <p:nvPr/>
        </p:nvSpPr>
        <p:spPr>
          <a:xfrm>
            <a:off x="7769225" y="6248400"/>
            <a:ext cx="2571750" cy="306705"/>
          </a:xfrm>
          <a:prstGeom prst="rect">
            <a:avLst/>
          </a:prstGeom>
          <a:noFill/>
          <a:ln w="9525">
            <a:noFill/>
          </a:ln>
        </p:spPr>
        <p:txBody>
          <a:bodyPr wrap="squar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50000"/>
              </a:spcBef>
              <a:buFontTx/>
              <a:buNone/>
            </a:pPr>
            <a:r>
              <a:rPr lang="zh-CN" altLang="en-US" sz="1400" dirty="0">
                <a:ea typeface="华文行楷" panose="02010800040101010101" pitchFamily="2" charset="-122"/>
              </a:rPr>
              <a:t>职业技能实训中</a:t>
            </a:r>
            <a:r>
              <a:rPr lang="zh-CN" altLang="en-US" sz="1400" dirty="0">
                <a:ea typeface="华文行楷" panose="02010800040101010101" pitchFamily="2" charset="-122"/>
              </a:rPr>
              <a:t>心</a:t>
            </a:r>
            <a:endParaRPr lang="zh-CN" altLang="en-US" sz="1400" dirty="0">
              <a:ea typeface="华文行楷" panose="02010800040101010101" pitchFamily="2" charset="-122"/>
            </a:endParaRPr>
          </a:p>
        </p:txBody>
      </p:sp>
      <p:pic>
        <p:nvPicPr>
          <p:cNvPr id="2" name="图片 1" descr="校徽"/>
          <p:cNvPicPr>
            <a:picLocks noChangeAspect="1"/>
          </p:cNvPicPr>
          <p:nvPr/>
        </p:nvPicPr>
        <p:blipFill>
          <a:blip r:embed="rId1"/>
          <a:stretch>
            <a:fillRect/>
          </a:stretch>
        </p:blipFill>
        <p:spPr>
          <a:xfrm>
            <a:off x="9601200" y="382270"/>
            <a:ext cx="1814830" cy="181483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Rectangle 4"/>
          <p:cNvSpPr/>
          <p:nvPr/>
        </p:nvSpPr>
        <p:spPr>
          <a:xfrm>
            <a:off x="1524000" y="0"/>
            <a:ext cx="1335088" cy="366713"/>
          </a:xfrm>
          <a:prstGeom prst="rect">
            <a:avLst/>
          </a:prstGeom>
          <a:noFill/>
          <a:ln w="9525">
            <a:noFill/>
          </a:ln>
        </p:spPr>
        <p:txBody>
          <a:bodyPr wrap="non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800" b="1" dirty="0">
                <a:ea typeface="等线" panose="02010600030101010101" pitchFamily="2" charset="-122"/>
              </a:rPr>
              <a:t>【</a:t>
            </a:r>
            <a:r>
              <a:rPr lang="zh-CN" altLang="en-US" sz="1800" b="1" dirty="0">
                <a:ea typeface="等线" panose="02010600030101010101" pitchFamily="2" charset="-122"/>
              </a:rPr>
              <a:t>第三章</a:t>
            </a:r>
            <a:r>
              <a:rPr lang="en-US" altLang="zh-CN" sz="1800" b="1" dirty="0">
                <a:ea typeface="等线" panose="02010600030101010101" pitchFamily="2" charset="-122"/>
              </a:rPr>
              <a:t>】</a:t>
            </a:r>
            <a:endParaRPr lang="en-US" altLang="zh-CN" sz="1800" b="1" dirty="0">
              <a:ea typeface="等线" panose="02010600030101010101" pitchFamily="2" charset="-122"/>
            </a:endParaRPr>
          </a:p>
        </p:txBody>
      </p:sp>
      <p:sp>
        <p:nvSpPr>
          <p:cNvPr id="11267" name="Rectangle 5"/>
          <p:cNvSpPr>
            <a:spLocks noGrp="1"/>
          </p:cNvSpPr>
          <p:nvPr>
            <p:ph type="title"/>
          </p:nvPr>
        </p:nvSpPr>
        <p:spPr>
          <a:ln/>
        </p:spPr>
        <p:txBody>
          <a:bodyPr vert="horz" wrap="square" lIns="91440" tIns="45720" rIns="91440" bIns="45720" anchor="ctr" anchorCtr="0"/>
          <a:p>
            <a:pPr eaLnBrk="1" hangingPunct="1"/>
            <a:r>
              <a:rPr lang="en-US" altLang="zh-CN" dirty="0">
                <a:ea typeface="等线 Light" panose="02010600030101010101" pitchFamily="2" charset="-122"/>
              </a:rPr>
              <a:t>            </a:t>
            </a:r>
            <a:r>
              <a:rPr lang="zh-CN" altLang="en-US" b="1" dirty="0">
                <a:ea typeface="等线 Light" panose="02010600030101010101" pitchFamily="2" charset="-122"/>
              </a:rPr>
              <a:t>生产安全基础知识</a:t>
            </a:r>
            <a:endParaRPr lang="zh-CN" altLang="en-US" b="1" dirty="0">
              <a:ea typeface="等线 Light" panose="02010600030101010101" pitchFamily="2" charset="-122"/>
            </a:endParaRPr>
          </a:p>
        </p:txBody>
      </p:sp>
      <p:sp>
        <p:nvSpPr>
          <p:cNvPr id="11268" name="Text Box 6"/>
          <p:cNvSpPr txBox="1"/>
          <p:nvPr/>
        </p:nvSpPr>
        <p:spPr>
          <a:xfrm>
            <a:off x="1524000" y="1717675"/>
            <a:ext cx="9144000" cy="338772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b="1" dirty="0">
                <a:ea typeface="等线" panose="02010600030101010101" pitchFamily="2" charset="-122"/>
              </a:rPr>
              <a:t>（</a:t>
            </a:r>
            <a:r>
              <a:rPr lang="en-US" altLang="zh-CN" sz="1800" b="1" dirty="0">
                <a:ea typeface="等线" panose="02010600030101010101" pitchFamily="2" charset="-122"/>
              </a:rPr>
              <a:t>2</a:t>
            </a:r>
            <a:r>
              <a:rPr lang="zh-CN" altLang="en-US" sz="1800" b="1" dirty="0">
                <a:ea typeface="等线" panose="02010600030101010101" pitchFamily="2" charset="-122"/>
              </a:rPr>
              <a:t>）乙酸乙酯</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◆溶解性：微溶于水，溶于醇、酮、醚、氯仿等多数有机溶剂。 </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◆侵入途径：接触、吸入</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健康危害：对眼、鼻、咽喉有刺激作用。高浓度吸入可致急性麻醉作用，急性肺水肿，肝、肾损害。持续大量吸入，可致呼吸麻痹。误服者可产生恶心、呕吐、腹痛、腹泻等。有致敏作用，因血管神经障碍而致牙龈出血；可致湿疹样皮炎。</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◆慢性影响：长期接触本品有时可致角膜混浊、继发性贫血、白细胞增多等。 </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◆燃爆特性：</a:t>
            </a:r>
            <a:r>
              <a:rPr lang="zh-CN" altLang="en-US" sz="1800" b="1" dirty="0">
                <a:ea typeface="等线" panose="02010600030101010101" pitchFamily="2" charset="-122"/>
              </a:rPr>
              <a:t>本品易燃，具刺激性，具致敏性</a:t>
            </a:r>
            <a:r>
              <a:rPr lang="zh-CN" altLang="en-US" sz="1800" dirty="0">
                <a:ea typeface="等线" panose="02010600030101010101" pitchFamily="2" charset="-122"/>
              </a:rPr>
              <a:t>。 爆炸上限（ </a:t>
            </a:r>
            <a:r>
              <a:rPr lang="en-US" altLang="zh-CN" sz="1800" dirty="0">
                <a:ea typeface="等线" panose="02010600030101010101" pitchFamily="2" charset="-122"/>
              </a:rPr>
              <a:t>V/V </a:t>
            </a:r>
            <a:r>
              <a:rPr lang="zh-CN" altLang="en-US" sz="1800" dirty="0">
                <a:ea typeface="等线" panose="02010600030101010101" pitchFamily="2" charset="-122"/>
              </a:rPr>
              <a:t>）</a:t>
            </a:r>
            <a:r>
              <a:rPr lang="en-US" altLang="zh-CN" sz="1800" dirty="0">
                <a:ea typeface="等线" panose="02010600030101010101" pitchFamily="2" charset="-122"/>
              </a:rPr>
              <a:t>11.5</a:t>
            </a:r>
            <a:r>
              <a:rPr lang="zh-CN" altLang="en-US" sz="1800" dirty="0">
                <a:ea typeface="等线" panose="02010600030101010101" pitchFamily="2" charset="-122"/>
              </a:rPr>
              <a:t>，爆炸下限（ </a:t>
            </a:r>
            <a:r>
              <a:rPr lang="en-US" altLang="zh-CN" sz="1800" dirty="0">
                <a:ea typeface="等线" panose="02010600030101010101" pitchFamily="2" charset="-122"/>
              </a:rPr>
              <a:t>V/V </a:t>
            </a:r>
            <a:r>
              <a:rPr lang="zh-CN" altLang="en-US" sz="1800" dirty="0">
                <a:ea typeface="等线" panose="02010600030101010101" pitchFamily="2" charset="-122"/>
              </a:rPr>
              <a:t>）</a:t>
            </a:r>
            <a:r>
              <a:rPr lang="en-US" altLang="zh-CN" sz="1800" dirty="0">
                <a:ea typeface="等线" panose="02010600030101010101" pitchFamily="2" charset="-122"/>
              </a:rPr>
              <a:t>2.0</a:t>
            </a:r>
            <a:r>
              <a:rPr lang="zh-CN" altLang="en-US" sz="1800" dirty="0">
                <a:ea typeface="等线" panose="02010600030101010101" pitchFamily="2" charset="-122"/>
              </a:rPr>
              <a:t>。 </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◆危险特性：</a:t>
            </a:r>
            <a:r>
              <a:rPr lang="zh-CN" altLang="en-US" sz="1800" b="1" dirty="0">
                <a:ea typeface="等线" panose="02010600030101010101" pitchFamily="2" charset="-122"/>
              </a:rPr>
              <a:t>易燃，其蒸气与空气可形成爆炸性混合物</a:t>
            </a:r>
            <a:r>
              <a:rPr lang="zh-CN" altLang="en-US" sz="1800" dirty="0">
                <a:ea typeface="等线" panose="02010600030101010101" pitchFamily="2" charset="-122"/>
              </a:rPr>
              <a:t>，遇明火、高热能引起燃烧爆炸。与氧化剂接触猛烈反应。其蒸气比空气重，能在较低处扩散到相当远的地方，遇火源会着火回燃。 </a:t>
            </a:r>
            <a:endParaRPr lang="zh-CN" altLang="en-US" sz="1800" dirty="0">
              <a:ea typeface="等线" panose="02010600030101010101" pitchFamily="2" charset="-122"/>
            </a:endParaRPr>
          </a:p>
        </p:txBody>
      </p:sp>
      <p:sp>
        <p:nvSpPr>
          <p:cNvPr id="11269" name="Rectangle 7"/>
          <p:cNvSpPr/>
          <p:nvPr/>
        </p:nvSpPr>
        <p:spPr>
          <a:xfrm>
            <a:off x="1524000" y="1231900"/>
            <a:ext cx="2359025" cy="369888"/>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b="1" dirty="0">
                <a:ea typeface="等线" panose="02010600030101010101" pitchFamily="2" charset="-122"/>
              </a:rPr>
              <a:t>二、危险化学品安全</a:t>
            </a:r>
            <a:r>
              <a:rPr lang="zh-CN" altLang="en-US" sz="1800" dirty="0">
                <a:ea typeface="等线" panose="02010600030101010101" pitchFamily="2" charset="-122"/>
              </a:rPr>
              <a:t> </a:t>
            </a:r>
            <a:endParaRPr lang="zh-CN" altLang="en-US" sz="1800" dirty="0">
              <a:ea typeface="等线" panose="02010600030101010101" pitchFamily="2" charset="-122"/>
            </a:endParaRPr>
          </a:p>
        </p:txBody>
      </p:sp>
      <p:pic>
        <p:nvPicPr>
          <p:cNvPr id="2" name="图片 1" descr="校徽"/>
          <p:cNvPicPr>
            <a:picLocks noChangeAspect="1"/>
          </p:cNvPicPr>
          <p:nvPr>
            <p:custDataLst>
              <p:tags r:id="rId1"/>
            </p:custDataLst>
          </p:nvPr>
        </p:nvPicPr>
        <p:blipFill>
          <a:blip r:embed="rId2"/>
          <a:stretch>
            <a:fillRect/>
          </a:stretch>
        </p:blipFill>
        <p:spPr>
          <a:xfrm>
            <a:off x="9601200" y="382270"/>
            <a:ext cx="1814830" cy="181483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4"/>
          <p:cNvSpPr/>
          <p:nvPr/>
        </p:nvSpPr>
        <p:spPr>
          <a:xfrm>
            <a:off x="1524000" y="0"/>
            <a:ext cx="1335088" cy="366713"/>
          </a:xfrm>
          <a:prstGeom prst="rect">
            <a:avLst/>
          </a:prstGeom>
          <a:noFill/>
          <a:ln w="9525">
            <a:noFill/>
          </a:ln>
        </p:spPr>
        <p:txBody>
          <a:bodyPr wrap="non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800" b="1" dirty="0">
                <a:ea typeface="等线" panose="02010600030101010101" pitchFamily="2" charset="-122"/>
              </a:rPr>
              <a:t>【</a:t>
            </a:r>
            <a:r>
              <a:rPr lang="zh-CN" altLang="en-US" sz="1800" b="1" dirty="0">
                <a:ea typeface="等线" panose="02010600030101010101" pitchFamily="2" charset="-122"/>
              </a:rPr>
              <a:t>第三章</a:t>
            </a:r>
            <a:r>
              <a:rPr lang="en-US" altLang="zh-CN" sz="1800" b="1" dirty="0">
                <a:ea typeface="等线" panose="02010600030101010101" pitchFamily="2" charset="-122"/>
              </a:rPr>
              <a:t>】</a:t>
            </a:r>
            <a:endParaRPr lang="en-US" altLang="zh-CN" sz="1800" b="1" dirty="0">
              <a:ea typeface="等线" panose="02010600030101010101" pitchFamily="2" charset="-122"/>
            </a:endParaRPr>
          </a:p>
        </p:txBody>
      </p:sp>
      <p:sp>
        <p:nvSpPr>
          <p:cNvPr id="12291" name="Rectangle 6"/>
          <p:cNvSpPr>
            <a:spLocks noGrp="1"/>
          </p:cNvSpPr>
          <p:nvPr>
            <p:ph type="title"/>
          </p:nvPr>
        </p:nvSpPr>
        <p:spPr>
          <a:ln/>
        </p:spPr>
        <p:txBody>
          <a:bodyPr vert="horz" wrap="square" lIns="91440" tIns="45720" rIns="91440" bIns="45720" anchor="ctr" anchorCtr="0"/>
          <a:p>
            <a:pPr eaLnBrk="1" hangingPunct="1"/>
            <a:r>
              <a:rPr lang="en-US" altLang="zh-CN" dirty="0">
                <a:ea typeface="等线 Light" panose="02010600030101010101" pitchFamily="2" charset="-122"/>
              </a:rPr>
              <a:t>            </a:t>
            </a:r>
            <a:r>
              <a:rPr lang="zh-CN" altLang="en-US" b="1" dirty="0">
                <a:ea typeface="等线 Light" panose="02010600030101010101" pitchFamily="2" charset="-122"/>
              </a:rPr>
              <a:t>生产安全基础知识</a:t>
            </a:r>
            <a:endParaRPr lang="zh-CN" altLang="en-US" b="1" dirty="0">
              <a:ea typeface="等线 Light" panose="02010600030101010101" pitchFamily="2" charset="-122"/>
            </a:endParaRPr>
          </a:p>
        </p:txBody>
      </p:sp>
      <p:sp>
        <p:nvSpPr>
          <p:cNvPr id="12292" name="Text Box 7"/>
          <p:cNvSpPr txBox="1"/>
          <p:nvPr/>
        </p:nvSpPr>
        <p:spPr>
          <a:xfrm>
            <a:off x="1524000" y="1600200"/>
            <a:ext cx="9144000" cy="5035550"/>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b="1" dirty="0">
                <a:ea typeface="等线" panose="02010600030101010101" pitchFamily="2" charset="-122"/>
              </a:rPr>
              <a:t>（</a:t>
            </a:r>
            <a:r>
              <a:rPr lang="en-US" altLang="zh-CN" sz="1800" b="1" dirty="0">
                <a:ea typeface="等线" panose="02010600030101010101" pitchFamily="2" charset="-122"/>
              </a:rPr>
              <a:t>3</a:t>
            </a:r>
            <a:r>
              <a:rPr lang="zh-CN" altLang="en-US" sz="1800" b="1" dirty="0">
                <a:ea typeface="等线" panose="02010600030101010101" pitchFamily="2" charset="-122"/>
              </a:rPr>
              <a:t>）正丁醇</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◆溶解性：微溶于水，溶于乙醇 、醚多数有机溶剂 </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◆侵入途径：接触、吸入</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◆健康危害：但刺激性强，有使人很难忍受的气味</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◆燃爆特性：</a:t>
            </a:r>
            <a:r>
              <a:rPr lang="zh-CN" altLang="en-US" sz="1800" b="1" dirty="0">
                <a:ea typeface="等线" panose="02010600030101010101" pitchFamily="2" charset="-122"/>
              </a:rPr>
              <a:t>蒸气与空气形成爆炸性混合物</a:t>
            </a:r>
            <a:r>
              <a:rPr lang="zh-CN" altLang="en-US" sz="1800" dirty="0">
                <a:ea typeface="等线" panose="02010600030101010101" pitchFamily="2" charset="-122"/>
              </a:rPr>
              <a:t>，爆炸上限（ </a:t>
            </a:r>
            <a:r>
              <a:rPr lang="en-US" altLang="zh-CN" sz="1800" dirty="0">
                <a:ea typeface="等线" panose="02010600030101010101" pitchFamily="2" charset="-122"/>
              </a:rPr>
              <a:t>V/V </a:t>
            </a:r>
            <a:r>
              <a:rPr lang="zh-CN" altLang="en-US" sz="1800" dirty="0">
                <a:ea typeface="等线" panose="02010600030101010101" pitchFamily="2" charset="-122"/>
              </a:rPr>
              <a:t>） </a:t>
            </a:r>
            <a:r>
              <a:rPr lang="en-US" altLang="zh-CN" sz="1800" dirty="0">
                <a:ea typeface="等线" panose="02010600030101010101" pitchFamily="2" charset="-122"/>
              </a:rPr>
              <a:t>11.25</a:t>
            </a:r>
            <a:r>
              <a:rPr lang="zh-CN" altLang="en-US" sz="1800" dirty="0">
                <a:ea typeface="等线" panose="02010600030101010101" pitchFamily="2" charset="-122"/>
              </a:rPr>
              <a:t>，爆炸下限（ </a:t>
            </a:r>
            <a:r>
              <a:rPr lang="en-US" altLang="zh-CN" sz="1800" dirty="0">
                <a:ea typeface="等线" panose="02010600030101010101" pitchFamily="2" charset="-122"/>
              </a:rPr>
              <a:t>V/V </a:t>
            </a:r>
            <a:r>
              <a:rPr lang="zh-CN" altLang="en-US" sz="1800" dirty="0">
                <a:ea typeface="等线" panose="02010600030101010101" pitchFamily="2" charset="-122"/>
              </a:rPr>
              <a:t>） </a:t>
            </a:r>
            <a:r>
              <a:rPr lang="en-US" altLang="zh-CN" sz="1800" dirty="0">
                <a:ea typeface="等线" panose="02010600030101010101" pitchFamily="2" charset="-122"/>
              </a:rPr>
              <a:t>1.45</a:t>
            </a:r>
            <a:r>
              <a:rPr lang="zh-CN" altLang="en-US" sz="1800" dirty="0">
                <a:ea typeface="等线" panose="02010600030101010101" pitchFamily="2" charset="-122"/>
              </a:rPr>
              <a:t>。 </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◆危险特性：</a:t>
            </a:r>
            <a:r>
              <a:rPr lang="zh-CN" altLang="en-US" sz="1800" b="1" dirty="0">
                <a:ea typeface="等线" panose="02010600030101010101" pitchFamily="2" charset="-122"/>
              </a:rPr>
              <a:t>蒸气与空气形成爆炸性混合物</a:t>
            </a:r>
            <a:r>
              <a:rPr lang="zh-CN" altLang="en-US" sz="1800" dirty="0">
                <a:ea typeface="等线" panose="02010600030101010101" pitchFamily="2" charset="-122"/>
              </a:rPr>
              <a:t>，应贮存在干燥、通风的仓库中，温度保持在</a:t>
            </a:r>
            <a:r>
              <a:rPr lang="en-US" altLang="zh-CN" sz="1800" dirty="0">
                <a:ea typeface="等线" panose="02010600030101010101" pitchFamily="2" charset="-122"/>
              </a:rPr>
              <a:t>35℃</a:t>
            </a:r>
            <a:r>
              <a:rPr lang="zh-CN" altLang="en-US" sz="1800" dirty="0">
                <a:ea typeface="等线" panose="02010600030101010101" pitchFamily="2" charset="-122"/>
              </a:rPr>
              <a:t>以下，仓库内防火防爆。上下装卸和运输时，防止猛烈撞击，并防止日晒雨淋。 </a:t>
            </a:r>
            <a:endParaRPr lang="zh-CN" altLang="en-US" sz="1800" b="1" dirty="0">
              <a:ea typeface="等线" panose="02010600030101010101" pitchFamily="2" charset="-122"/>
            </a:endParaRPr>
          </a:p>
          <a:p>
            <a:pPr marL="0" lvl="0" indent="0" defTabSz="457200" eaLnBrk="1" hangingPunct="1">
              <a:lnSpc>
                <a:spcPct val="100000"/>
              </a:lnSpc>
              <a:spcBef>
                <a:spcPct val="0"/>
              </a:spcBef>
              <a:buFontTx/>
              <a:buNone/>
            </a:pPr>
            <a:r>
              <a:rPr lang="zh-CN" altLang="en-US" sz="1800" b="1" dirty="0">
                <a:ea typeface="等线" panose="02010600030101010101" pitchFamily="2" charset="-122"/>
              </a:rPr>
              <a:t>（</a:t>
            </a:r>
            <a:r>
              <a:rPr lang="en-US" altLang="zh-CN" sz="1800" b="1" dirty="0">
                <a:ea typeface="等线" panose="02010600030101010101" pitchFamily="2" charset="-122"/>
              </a:rPr>
              <a:t>4</a:t>
            </a:r>
            <a:r>
              <a:rPr lang="zh-CN" altLang="en-US" sz="1800" b="1" dirty="0">
                <a:ea typeface="等线" panose="02010600030101010101" pitchFamily="2" charset="-122"/>
              </a:rPr>
              <a:t>）石油醚</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◆溶解性：不溶于水，溶于无水乙醇、苯、氯仿、油类等多数有机溶剂。 </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◆侵入途径：接触、吸入 </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◆健康危害：其蒸气或雾对眼睛、粘膜和呼吸道有刺激性。中毒表现可有烧灼感、咳嗽、喘息、喉炎、气短、头痛、恶心和呕吐。本品可引起周围神经炎。对皮肤有强烈刺激性。 </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◆燃爆特性：</a:t>
            </a:r>
            <a:r>
              <a:rPr lang="zh-CN" altLang="en-US" sz="1800" b="1" dirty="0">
                <a:ea typeface="等线" panose="02010600030101010101" pitchFamily="2" charset="-122"/>
              </a:rPr>
              <a:t>本品极度易燃，具强刺激性</a:t>
            </a:r>
            <a:r>
              <a:rPr lang="zh-CN" altLang="en-US" sz="1800" dirty="0">
                <a:ea typeface="等线" panose="02010600030101010101" pitchFamily="2" charset="-122"/>
              </a:rPr>
              <a:t>。 ，爆炸上限（</a:t>
            </a:r>
            <a:r>
              <a:rPr lang="en-US" altLang="zh-CN" sz="1800" dirty="0">
                <a:ea typeface="等线" panose="02010600030101010101" pitchFamily="2" charset="-122"/>
              </a:rPr>
              <a:t>V/V</a:t>
            </a:r>
            <a:r>
              <a:rPr lang="zh-CN" altLang="en-US" sz="1800" dirty="0">
                <a:ea typeface="等线" panose="02010600030101010101" pitchFamily="2" charset="-122"/>
              </a:rPr>
              <a:t>） </a:t>
            </a:r>
            <a:r>
              <a:rPr lang="en-US" altLang="zh-CN" sz="1800" dirty="0">
                <a:ea typeface="等线" panose="02010600030101010101" pitchFamily="2" charset="-122"/>
              </a:rPr>
              <a:t>8.7</a:t>
            </a:r>
            <a:r>
              <a:rPr lang="zh-CN" altLang="en-US" sz="1800" dirty="0">
                <a:ea typeface="等线" panose="02010600030101010101" pitchFamily="2" charset="-122"/>
              </a:rPr>
              <a:t>，爆炸下限（</a:t>
            </a:r>
            <a:r>
              <a:rPr lang="en-US" altLang="zh-CN" sz="1800" dirty="0">
                <a:ea typeface="等线" panose="02010600030101010101" pitchFamily="2" charset="-122"/>
              </a:rPr>
              <a:t>V/V</a:t>
            </a:r>
            <a:r>
              <a:rPr lang="zh-CN" altLang="en-US" sz="1800" dirty="0">
                <a:ea typeface="等线" panose="02010600030101010101" pitchFamily="2" charset="-122"/>
              </a:rPr>
              <a:t>） </a:t>
            </a:r>
            <a:r>
              <a:rPr lang="en-US" altLang="zh-CN" sz="1800" dirty="0">
                <a:ea typeface="等线" panose="02010600030101010101" pitchFamily="2" charset="-122"/>
              </a:rPr>
              <a:t>1.1</a:t>
            </a:r>
            <a:r>
              <a:rPr lang="zh-CN" altLang="en-US" sz="1800" dirty="0">
                <a:ea typeface="等线" panose="02010600030101010101" pitchFamily="2" charset="-122"/>
              </a:rPr>
              <a:t>。 </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◆危险特性：</a:t>
            </a:r>
            <a:r>
              <a:rPr lang="zh-CN" altLang="en-US" sz="1800" b="1" dirty="0">
                <a:ea typeface="等线" panose="02010600030101010101" pitchFamily="2" charset="-122"/>
              </a:rPr>
              <a:t>其蒸气与空气可形成爆炸性混合物</a:t>
            </a:r>
            <a:r>
              <a:rPr lang="zh-CN" altLang="en-US" sz="1800" dirty="0">
                <a:ea typeface="等线" panose="02010600030101010101" pitchFamily="2" charset="-122"/>
              </a:rPr>
              <a:t>，遇明火、高热能引起燃烧爆炸。燃烧时产生大量烟雾。与氧化剂能发生强烈反应。高速冲击、流动、激荡后可因产生静电火花放电引起燃烧爆炸。其蒸气比空气重，能在较低处扩散到相当远的地方，遇火源会着火回燃。 </a:t>
            </a:r>
            <a:endParaRPr lang="zh-CN" altLang="en-US" sz="1800" dirty="0">
              <a:ea typeface="等线" panose="02010600030101010101" pitchFamily="2" charset="-122"/>
            </a:endParaRPr>
          </a:p>
        </p:txBody>
      </p:sp>
      <p:sp>
        <p:nvSpPr>
          <p:cNvPr id="12293" name="Rectangle 8"/>
          <p:cNvSpPr/>
          <p:nvPr/>
        </p:nvSpPr>
        <p:spPr>
          <a:xfrm>
            <a:off x="1524000" y="1231900"/>
            <a:ext cx="2359025" cy="369888"/>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b="1" dirty="0">
                <a:ea typeface="等线" panose="02010600030101010101" pitchFamily="2" charset="-122"/>
              </a:rPr>
              <a:t>二、危险化学品安全</a:t>
            </a:r>
            <a:r>
              <a:rPr lang="zh-CN" altLang="en-US" sz="1800" dirty="0">
                <a:ea typeface="等线" panose="02010600030101010101" pitchFamily="2" charset="-122"/>
              </a:rPr>
              <a:t> </a:t>
            </a:r>
            <a:endParaRPr lang="zh-CN" altLang="en-US" sz="1800" dirty="0">
              <a:ea typeface="等线" panose="02010600030101010101" pitchFamily="2" charset="-122"/>
            </a:endParaRPr>
          </a:p>
        </p:txBody>
      </p:sp>
      <p:pic>
        <p:nvPicPr>
          <p:cNvPr id="2" name="图片 1" descr="校徽"/>
          <p:cNvPicPr>
            <a:picLocks noChangeAspect="1"/>
          </p:cNvPicPr>
          <p:nvPr>
            <p:custDataLst>
              <p:tags r:id="rId1"/>
            </p:custDataLst>
          </p:nvPr>
        </p:nvPicPr>
        <p:blipFill>
          <a:blip r:embed="rId2"/>
          <a:stretch>
            <a:fillRect/>
          </a:stretch>
        </p:blipFill>
        <p:spPr>
          <a:xfrm>
            <a:off x="9601200" y="382270"/>
            <a:ext cx="1814830" cy="181483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4"/>
          <p:cNvSpPr/>
          <p:nvPr/>
        </p:nvSpPr>
        <p:spPr>
          <a:xfrm>
            <a:off x="1524000" y="0"/>
            <a:ext cx="1335088" cy="366713"/>
          </a:xfrm>
          <a:prstGeom prst="rect">
            <a:avLst/>
          </a:prstGeom>
          <a:noFill/>
          <a:ln w="9525">
            <a:noFill/>
          </a:ln>
        </p:spPr>
        <p:txBody>
          <a:bodyPr wrap="non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800" b="1" dirty="0">
                <a:ea typeface="等线" panose="02010600030101010101" pitchFamily="2" charset="-122"/>
              </a:rPr>
              <a:t>【</a:t>
            </a:r>
            <a:r>
              <a:rPr lang="zh-CN" altLang="en-US" sz="1800" b="1" dirty="0">
                <a:ea typeface="等线" panose="02010600030101010101" pitchFamily="2" charset="-122"/>
              </a:rPr>
              <a:t>第三章</a:t>
            </a:r>
            <a:r>
              <a:rPr lang="en-US" altLang="zh-CN" sz="1800" b="1" dirty="0">
                <a:ea typeface="等线" panose="02010600030101010101" pitchFamily="2" charset="-122"/>
              </a:rPr>
              <a:t>】</a:t>
            </a:r>
            <a:endParaRPr lang="en-US" altLang="zh-CN" sz="1800" b="1" dirty="0">
              <a:ea typeface="等线" panose="02010600030101010101" pitchFamily="2" charset="-122"/>
            </a:endParaRPr>
          </a:p>
        </p:txBody>
      </p:sp>
      <p:sp>
        <p:nvSpPr>
          <p:cNvPr id="13315" name="Rectangle 6"/>
          <p:cNvSpPr/>
          <p:nvPr/>
        </p:nvSpPr>
        <p:spPr>
          <a:xfrm>
            <a:off x="2057400" y="1233488"/>
            <a:ext cx="1565275" cy="366712"/>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b="1" dirty="0">
                <a:ea typeface="等线" panose="02010600030101010101" pitchFamily="2" charset="-122"/>
              </a:rPr>
              <a:t>三、消防安全</a:t>
            </a:r>
            <a:endParaRPr lang="zh-CN" altLang="en-US" sz="1800" b="1" dirty="0">
              <a:ea typeface="等线" panose="02010600030101010101" pitchFamily="2" charset="-122"/>
            </a:endParaRPr>
          </a:p>
        </p:txBody>
      </p:sp>
      <p:sp>
        <p:nvSpPr>
          <p:cNvPr id="13316" name="Rectangle 7"/>
          <p:cNvSpPr>
            <a:spLocks noGrp="1"/>
          </p:cNvSpPr>
          <p:nvPr>
            <p:ph type="title"/>
          </p:nvPr>
        </p:nvSpPr>
        <p:spPr>
          <a:ln/>
        </p:spPr>
        <p:txBody>
          <a:bodyPr vert="horz" wrap="square" lIns="91440" tIns="45720" rIns="91440" bIns="45720" anchor="ctr" anchorCtr="0"/>
          <a:p>
            <a:pPr eaLnBrk="1" hangingPunct="1"/>
            <a:r>
              <a:rPr lang="en-US" altLang="zh-CN" dirty="0">
                <a:ea typeface="等线 Light" panose="02010600030101010101" pitchFamily="2" charset="-122"/>
              </a:rPr>
              <a:t>            </a:t>
            </a:r>
            <a:r>
              <a:rPr lang="zh-CN" altLang="en-US" b="1" dirty="0">
                <a:ea typeface="等线 Light" panose="02010600030101010101" pitchFamily="2" charset="-122"/>
              </a:rPr>
              <a:t>生产安全基础知识</a:t>
            </a:r>
            <a:endParaRPr lang="zh-CN" altLang="en-US" b="1" dirty="0">
              <a:ea typeface="等线 Light" panose="02010600030101010101" pitchFamily="2" charset="-122"/>
            </a:endParaRPr>
          </a:p>
        </p:txBody>
      </p:sp>
      <p:sp>
        <p:nvSpPr>
          <p:cNvPr id="13317" name="Text Box 9"/>
          <p:cNvSpPr txBox="1"/>
          <p:nvPr/>
        </p:nvSpPr>
        <p:spPr>
          <a:xfrm>
            <a:off x="1524000" y="1828800"/>
            <a:ext cx="9144000" cy="915988"/>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800" dirty="0">
                <a:ea typeface="等线" panose="02010600030101010101" pitchFamily="2" charset="-122"/>
              </a:rPr>
              <a:t> </a:t>
            </a:r>
            <a:r>
              <a:rPr lang="zh-CN" altLang="en-US" sz="1800" b="1" dirty="0">
                <a:ea typeface="等线" panose="02010600030101010101" pitchFamily="2" charset="-122"/>
              </a:rPr>
              <a:t>（一）火灾特点     </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   火灾是失去控制的燃烧。</a:t>
            </a:r>
            <a:r>
              <a:rPr lang="zh-CN" altLang="en-US" sz="1800" b="1" dirty="0">
                <a:ea typeface="等线" panose="02010600030101010101" pitchFamily="2" charset="-122"/>
              </a:rPr>
              <a:t>燃烧三要素</a:t>
            </a:r>
            <a:r>
              <a:rPr lang="en-US" altLang="zh-CN" sz="1800" dirty="0">
                <a:ea typeface="等线" panose="02010600030101010101" pitchFamily="2" charset="-122"/>
              </a:rPr>
              <a:t>:</a:t>
            </a:r>
            <a:r>
              <a:rPr lang="zh-CN" altLang="en-US" sz="1800" b="1" dirty="0">
                <a:ea typeface="等线" panose="02010600030101010101" pitchFamily="2" charset="-122"/>
              </a:rPr>
              <a:t>可燃物、助燃物、火源</a:t>
            </a:r>
            <a:r>
              <a:rPr lang="zh-CN" altLang="en-US" sz="1800" dirty="0">
                <a:ea typeface="等线" panose="02010600030101010101" pitchFamily="2" charset="-122"/>
              </a:rPr>
              <a:t>任何一个条件不具备，就可以预防火灾发生。</a:t>
            </a:r>
            <a:endParaRPr lang="zh-CN" altLang="en-US" sz="1800" dirty="0">
              <a:ea typeface="等线" panose="02010600030101010101" pitchFamily="2" charset="-122"/>
            </a:endParaRPr>
          </a:p>
        </p:txBody>
      </p:sp>
      <p:sp>
        <p:nvSpPr>
          <p:cNvPr id="13318" name="Rectangle 10"/>
          <p:cNvSpPr/>
          <p:nvPr/>
        </p:nvSpPr>
        <p:spPr>
          <a:xfrm>
            <a:off x="2895600" y="3200400"/>
            <a:ext cx="2505075" cy="1209675"/>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just" defTabSz="457200" eaLnBrk="1" hangingPunct="1">
              <a:lnSpc>
                <a:spcPct val="100000"/>
              </a:lnSpc>
              <a:spcBef>
                <a:spcPct val="0"/>
              </a:spcBef>
              <a:buFontTx/>
              <a:buNone/>
            </a:pPr>
            <a:r>
              <a:rPr lang="zh-CN" altLang="en-US" sz="1200" dirty="0">
                <a:latin typeface="Times New Roman" panose="02020603050405020304" pitchFamily="18" charset="0"/>
                <a:ea typeface="等线" panose="02010600030101010101" pitchFamily="2" charset="-122"/>
              </a:rPr>
              <a:t>特点：</a:t>
            </a:r>
            <a:endParaRPr lang="zh-CN" altLang="en-US" sz="1200" dirty="0">
              <a:latin typeface="Times New Roman" panose="02020603050405020304" pitchFamily="18" charset="0"/>
              <a:ea typeface="等线" panose="02010600030101010101" pitchFamily="2" charset="-122"/>
            </a:endParaRPr>
          </a:p>
          <a:p>
            <a:pPr marL="0" lvl="0" indent="0" algn="just" defTabSz="457200" eaLnBrk="1" hangingPunct="1">
              <a:lnSpc>
                <a:spcPct val="100000"/>
              </a:lnSpc>
              <a:spcBef>
                <a:spcPct val="0"/>
              </a:spcBef>
              <a:buFontTx/>
              <a:buNone/>
            </a:pPr>
            <a:r>
              <a:rPr lang="en-US" altLang="zh-CN" sz="1000" dirty="0">
                <a:latin typeface="Times New Roman" panose="02020603050405020304" pitchFamily="18" charset="0"/>
                <a:ea typeface="等线" panose="02010600030101010101" pitchFamily="2" charset="-122"/>
              </a:rPr>
              <a:t>1</a:t>
            </a:r>
            <a:r>
              <a:rPr lang="zh-CN" altLang="en-US" sz="1000" dirty="0">
                <a:latin typeface="Times New Roman" panose="02020603050405020304" pitchFamily="18" charset="0"/>
                <a:ea typeface="等线" panose="02010600030101010101" pitchFamily="2" charset="-122"/>
              </a:rPr>
              <a:t>、</a:t>
            </a:r>
            <a:r>
              <a:rPr lang="zh-CN" altLang="en-US" sz="1000" b="1" dirty="0">
                <a:latin typeface="Times New Roman" panose="02020603050405020304" pitchFamily="18" charset="0"/>
                <a:ea typeface="等线" panose="02010600030101010101" pitchFamily="2" charset="-122"/>
              </a:rPr>
              <a:t>爆炸性火灾多</a:t>
            </a:r>
            <a:endParaRPr lang="zh-CN" altLang="en-US" sz="1000" dirty="0">
              <a:latin typeface="Times New Roman" panose="02020603050405020304" pitchFamily="18" charset="0"/>
              <a:ea typeface="等线" panose="02010600030101010101" pitchFamily="2" charset="-122"/>
            </a:endParaRPr>
          </a:p>
          <a:p>
            <a:pPr marL="0" lvl="0" indent="0" algn="just" defTabSz="457200" eaLnBrk="1" hangingPunct="1">
              <a:lnSpc>
                <a:spcPct val="100000"/>
              </a:lnSpc>
              <a:spcBef>
                <a:spcPct val="0"/>
              </a:spcBef>
              <a:buFontTx/>
              <a:buNone/>
            </a:pPr>
            <a:r>
              <a:rPr lang="en-US" altLang="zh-CN" sz="1000" dirty="0">
                <a:latin typeface="Times New Roman" panose="02020603050405020304" pitchFamily="18" charset="0"/>
                <a:ea typeface="等线" panose="02010600030101010101" pitchFamily="2" charset="-122"/>
              </a:rPr>
              <a:t>2</a:t>
            </a:r>
            <a:r>
              <a:rPr lang="zh-CN" altLang="en-US" sz="1000" dirty="0">
                <a:latin typeface="Times New Roman" panose="02020603050405020304" pitchFamily="18" charset="0"/>
                <a:ea typeface="等线" panose="02010600030101010101" pitchFamily="2" charset="-122"/>
              </a:rPr>
              <a:t>、</a:t>
            </a:r>
            <a:r>
              <a:rPr lang="zh-CN" altLang="en-US" sz="1000" b="1" dirty="0">
                <a:latin typeface="Times New Roman" panose="02020603050405020304" pitchFamily="18" charset="0"/>
                <a:ea typeface="等线" panose="02010600030101010101" pitchFamily="2" charset="-122"/>
              </a:rPr>
              <a:t>大面积流淌性火灾多</a:t>
            </a:r>
            <a:r>
              <a:rPr lang="zh-CN" altLang="en-US" sz="1000" dirty="0">
                <a:latin typeface="Times New Roman" panose="02020603050405020304" pitchFamily="18" charset="0"/>
                <a:ea typeface="等线" panose="02010600030101010101" pitchFamily="2" charset="-122"/>
              </a:rPr>
              <a:t>                         </a:t>
            </a:r>
            <a:endParaRPr lang="zh-CN" altLang="en-US" sz="1000" dirty="0">
              <a:latin typeface="Times New Roman" panose="02020603050405020304" pitchFamily="18" charset="0"/>
              <a:ea typeface="等线" panose="02010600030101010101" pitchFamily="2" charset="-122"/>
            </a:endParaRPr>
          </a:p>
          <a:p>
            <a:pPr marL="0" lvl="0" indent="0" algn="just" defTabSz="457200" eaLnBrk="1" hangingPunct="1">
              <a:lnSpc>
                <a:spcPct val="100000"/>
              </a:lnSpc>
              <a:spcBef>
                <a:spcPct val="0"/>
              </a:spcBef>
              <a:buFontTx/>
              <a:buNone/>
            </a:pPr>
            <a:r>
              <a:rPr lang="en-US" altLang="zh-CN" sz="1000" dirty="0">
                <a:latin typeface="Times New Roman" panose="02020603050405020304" pitchFamily="18" charset="0"/>
                <a:ea typeface="等线" panose="02010600030101010101" pitchFamily="2" charset="-122"/>
              </a:rPr>
              <a:t>3</a:t>
            </a:r>
            <a:r>
              <a:rPr lang="zh-CN" altLang="en-US" sz="1000" dirty="0">
                <a:latin typeface="Times New Roman" panose="02020603050405020304" pitchFamily="18" charset="0"/>
                <a:ea typeface="等线" panose="02010600030101010101" pitchFamily="2" charset="-122"/>
              </a:rPr>
              <a:t>、</a:t>
            </a:r>
            <a:r>
              <a:rPr lang="zh-CN" altLang="en-US" sz="1000" b="1" dirty="0">
                <a:latin typeface="Times New Roman" panose="02020603050405020304" pitchFamily="18" charset="0"/>
                <a:ea typeface="等线" panose="02010600030101010101" pitchFamily="2" charset="-122"/>
              </a:rPr>
              <a:t>立体性火灾多</a:t>
            </a:r>
            <a:r>
              <a:rPr lang="zh-CN" altLang="en-US" sz="1000" dirty="0">
                <a:latin typeface="Times New Roman" panose="02020603050405020304" pitchFamily="18" charset="0"/>
                <a:ea typeface="等线" panose="02010600030101010101" pitchFamily="2" charset="-122"/>
              </a:rPr>
              <a:t>  </a:t>
            </a:r>
            <a:endParaRPr lang="zh-CN" altLang="en-US" sz="1000" dirty="0">
              <a:latin typeface="Times New Roman" panose="02020603050405020304" pitchFamily="18" charset="0"/>
              <a:ea typeface="等线" panose="02010600030101010101" pitchFamily="2" charset="-122"/>
            </a:endParaRPr>
          </a:p>
          <a:p>
            <a:pPr marL="0" lvl="0" indent="0" algn="just" defTabSz="457200" eaLnBrk="1" hangingPunct="1">
              <a:lnSpc>
                <a:spcPct val="100000"/>
              </a:lnSpc>
              <a:spcBef>
                <a:spcPct val="0"/>
              </a:spcBef>
              <a:buFontTx/>
              <a:buNone/>
            </a:pPr>
            <a:r>
              <a:rPr lang="en-US" altLang="zh-CN" sz="1000" dirty="0">
                <a:latin typeface="Times New Roman" panose="02020603050405020304" pitchFamily="18" charset="0"/>
                <a:ea typeface="等线" panose="02010600030101010101" pitchFamily="2" charset="-122"/>
              </a:rPr>
              <a:t>4</a:t>
            </a:r>
            <a:r>
              <a:rPr lang="zh-CN" altLang="en-US" sz="1000" dirty="0">
                <a:latin typeface="Times New Roman" panose="02020603050405020304" pitchFamily="18" charset="0"/>
                <a:ea typeface="等线" panose="02010600030101010101" pitchFamily="2" charset="-122"/>
              </a:rPr>
              <a:t>、</a:t>
            </a:r>
            <a:r>
              <a:rPr lang="zh-CN" altLang="en-US" sz="1000" b="1" dirty="0">
                <a:latin typeface="Times New Roman" panose="02020603050405020304" pitchFamily="18" charset="0"/>
                <a:ea typeface="等线" panose="02010600030101010101" pitchFamily="2" charset="-122"/>
              </a:rPr>
              <a:t>火势发展速度快</a:t>
            </a:r>
            <a:endParaRPr lang="zh-CN" altLang="en-US" sz="1800" dirty="0">
              <a:ea typeface="等线" panose="02010600030101010101" pitchFamily="2" charset="-122"/>
            </a:endParaRPr>
          </a:p>
        </p:txBody>
      </p:sp>
      <p:pic>
        <p:nvPicPr>
          <p:cNvPr id="13319" name="Picture 11"/>
          <p:cNvPicPr>
            <a:picLocks noChangeAspect="1"/>
          </p:cNvPicPr>
          <p:nvPr/>
        </p:nvPicPr>
        <p:blipFill>
          <a:blip r:embed="rId1"/>
          <a:stretch>
            <a:fillRect/>
          </a:stretch>
        </p:blipFill>
        <p:spPr>
          <a:xfrm>
            <a:off x="6172200" y="3124200"/>
            <a:ext cx="1771650" cy="1371600"/>
          </a:xfrm>
          <a:prstGeom prst="rect">
            <a:avLst/>
          </a:prstGeom>
          <a:noFill/>
          <a:ln w="9525">
            <a:noFill/>
          </a:ln>
        </p:spPr>
      </p:pic>
      <p:sp>
        <p:nvSpPr>
          <p:cNvPr id="13320" name="Rectangle 12"/>
          <p:cNvSpPr/>
          <p:nvPr/>
        </p:nvSpPr>
        <p:spPr>
          <a:xfrm>
            <a:off x="1600200" y="4572000"/>
            <a:ext cx="3338513" cy="366713"/>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800" dirty="0">
                <a:ea typeface="等线" panose="02010600030101010101" pitchFamily="2" charset="-122"/>
              </a:rPr>
              <a:t> </a:t>
            </a:r>
            <a:r>
              <a:rPr lang="zh-CN" altLang="en-US" sz="1800" b="1" dirty="0">
                <a:ea typeface="等线" panose="02010600030101010101" pitchFamily="2" charset="-122"/>
              </a:rPr>
              <a:t>（二）生产经营单位预防措施</a:t>
            </a:r>
            <a:r>
              <a:rPr lang="zh-CN" altLang="en-US" sz="1800" dirty="0">
                <a:ea typeface="等线" panose="02010600030101010101" pitchFamily="2" charset="-122"/>
              </a:rPr>
              <a:t> </a:t>
            </a:r>
            <a:endParaRPr lang="zh-CN" altLang="en-US" sz="1800" dirty="0">
              <a:ea typeface="等线" panose="02010600030101010101" pitchFamily="2" charset="-122"/>
            </a:endParaRPr>
          </a:p>
        </p:txBody>
      </p:sp>
      <p:sp>
        <p:nvSpPr>
          <p:cNvPr id="13321" name="Rectangle 13"/>
          <p:cNvSpPr/>
          <p:nvPr/>
        </p:nvSpPr>
        <p:spPr>
          <a:xfrm>
            <a:off x="2895600" y="5029200"/>
            <a:ext cx="2505075" cy="990600"/>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just" defTabSz="457200" eaLnBrk="1" hangingPunct="1">
              <a:lnSpc>
                <a:spcPct val="100000"/>
              </a:lnSpc>
              <a:spcBef>
                <a:spcPct val="0"/>
              </a:spcBef>
              <a:buFontTx/>
              <a:buNone/>
            </a:pPr>
            <a:r>
              <a:rPr lang="en-US" altLang="zh-CN" sz="1000" dirty="0">
                <a:latin typeface="Times New Roman" panose="02020603050405020304" pitchFamily="18" charset="0"/>
                <a:ea typeface="等线" panose="02010600030101010101" pitchFamily="2" charset="-122"/>
              </a:rPr>
              <a:t>1</a:t>
            </a:r>
            <a:r>
              <a:rPr lang="zh-CN" altLang="en-US" sz="1000" dirty="0">
                <a:latin typeface="Times New Roman" panose="02020603050405020304" pitchFamily="18" charset="0"/>
                <a:ea typeface="等线" panose="02010600030101010101" pitchFamily="2" charset="-122"/>
              </a:rPr>
              <a:t>、</a:t>
            </a:r>
            <a:r>
              <a:rPr lang="zh-CN" altLang="en-US" sz="1000" b="1" dirty="0">
                <a:latin typeface="Times New Roman" panose="02020603050405020304" pitchFamily="18" charset="0"/>
                <a:ea typeface="等线" panose="02010600030101010101" pitchFamily="2" charset="-122"/>
              </a:rPr>
              <a:t>易燃易爆场所，严禁烟火</a:t>
            </a:r>
            <a:endParaRPr lang="zh-CN" altLang="en-US" sz="1000" dirty="0">
              <a:latin typeface="Times New Roman" panose="02020603050405020304" pitchFamily="18" charset="0"/>
              <a:ea typeface="等线" panose="02010600030101010101" pitchFamily="2" charset="-122"/>
            </a:endParaRPr>
          </a:p>
          <a:p>
            <a:pPr marL="0" lvl="0" indent="0" algn="just" defTabSz="457200" eaLnBrk="1" hangingPunct="1">
              <a:lnSpc>
                <a:spcPct val="100000"/>
              </a:lnSpc>
              <a:spcBef>
                <a:spcPct val="0"/>
              </a:spcBef>
              <a:buFontTx/>
              <a:buNone/>
            </a:pPr>
            <a:r>
              <a:rPr lang="en-US" altLang="zh-CN" sz="1000" dirty="0">
                <a:latin typeface="Times New Roman" panose="02020603050405020304" pitchFamily="18" charset="0"/>
                <a:ea typeface="等线" panose="02010600030101010101" pitchFamily="2" charset="-122"/>
              </a:rPr>
              <a:t>2</a:t>
            </a:r>
            <a:r>
              <a:rPr lang="zh-CN" altLang="en-US" sz="1000" dirty="0">
                <a:latin typeface="Times New Roman" panose="02020603050405020304" pitchFamily="18" charset="0"/>
                <a:ea typeface="等线" panose="02010600030101010101" pitchFamily="2" charset="-122"/>
              </a:rPr>
              <a:t>、使用</a:t>
            </a:r>
            <a:r>
              <a:rPr lang="zh-CN" altLang="en-US" sz="1000" b="1" dirty="0">
                <a:latin typeface="Times New Roman" panose="02020603050405020304" pitchFamily="18" charset="0"/>
                <a:ea typeface="等线" panose="02010600030101010101" pitchFamily="2" charset="-122"/>
              </a:rPr>
              <a:t>防爆型</a:t>
            </a:r>
            <a:r>
              <a:rPr lang="zh-CN" altLang="en-US" sz="1000" dirty="0">
                <a:latin typeface="Times New Roman" panose="02020603050405020304" pitchFamily="18" charset="0"/>
                <a:ea typeface="等线" panose="02010600030101010101" pitchFamily="2" charset="-122"/>
              </a:rPr>
              <a:t>电气设备</a:t>
            </a:r>
            <a:endParaRPr lang="zh-CN" altLang="en-US" sz="1000" dirty="0">
              <a:latin typeface="Times New Roman" panose="02020603050405020304" pitchFamily="18" charset="0"/>
              <a:ea typeface="等线" panose="02010600030101010101" pitchFamily="2" charset="-122"/>
            </a:endParaRPr>
          </a:p>
          <a:p>
            <a:pPr marL="0" lvl="0" indent="0" algn="just" defTabSz="457200" eaLnBrk="1" hangingPunct="1">
              <a:lnSpc>
                <a:spcPct val="100000"/>
              </a:lnSpc>
              <a:spcBef>
                <a:spcPct val="0"/>
              </a:spcBef>
              <a:buFontTx/>
              <a:buNone/>
            </a:pPr>
            <a:r>
              <a:rPr lang="en-US" altLang="zh-CN" sz="1000" dirty="0">
                <a:latin typeface="Times New Roman" panose="02020603050405020304" pitchFamily="18" charset="0"/>
                <a:ea typeface="等线" panose="02010600030101010101" pitchFamily="2" charset="-122"/>
              </a:rPr>
              <a:t>3</a:t>
            </a:r>
            <a:r>
              <a:rPr lang="zh-CN" altLang="en-US" sz="1000" dirty="0">
                <a:latin typeface="Times New Roman" panose="02020603050405020304" pitchFamily="18" charset="0"/>
                <a:ea typeface="等线" panose="02010600030101010101" pitchFamily="2" charset="-122"/>
              </a:rPr>
              <a:t>、划定禁烟禁火区域，</a:t>
            </a:r>
            <a:r>
              <a:rPr lang="zh-CN" altLang="en-US" sz="1000" b="1" dirty="0">
                <a:latin typeface="Times New Roman" panose="02020603050405020304" pitchFamily="18" charset="0"/>
                <a:ea typeface="等线" panose="02010600030101010101" pitchFamily="2" charset="-122"/>
              </a:rPr>
              <a:t>禁吸游烟</a:t>
            </a:r>
            <a:endParaRPr lang="zh-CN" altLang="en-US" sz="1000" dirty="0">
              <a:latin typeface="Times New Roman" panose="02020603050405020304" pitchFamily="18" charset="0"/>
              <a:ea typeface="等线" panose="02010600030101010101" pitchFamily="2" charset="-122"/>
            </a:endParaRPr>
          </a:p>
          <a:p>
            <a:pPr marL="0" lvl="0" indent="0" algn="just" defTabSz="457200" eaLnBrk="1" hangingPunct="1">
              <a:lnSpc>
                <a:spcPct val="100000"/>
              </a:lnSpc>
              <a:spcBef>
                <a:spcPct val="0"/>
              </a:spcBef>
              <a:buFontTx/>
              <a:buNone/>
            </a:pPr>
            <a:r>
              <a:rPr lang="en-US" altLang="zh-CN" sz="1000" dirty="0">
                <a:latin typeface="Times New Roman" panose="02020603050405020304" pitchFamily="18" charset="0"/>
                <a:ea typeface="等线" panose="02010600030101010101" pitchFamily="2" charset="-122"/>
              </a:rPr>
              <a:t>4</a:t>
            </a:r>
            <a:r>
              <a:rPr lang="zh-CN" altLang="en-US" sz="1000" dirty="0">
                <a:latin typeface="Times New Roman" panose="02020603050405020304" pitchFamily="18" charset="0"/>
                <a:ea typeface="等线" panose="02010600030101010101" pitchFamily="2" charset="-122"/>
              </a:rPr>
              <a:t>、按防火等级</a:t>
            </a:r>
            <a:r>
              <a:rPr lang="zh-CN" altLang="en-US" sz="1000" b="1" dirty="0">
                <a:latin typeface="Times New Roman" panose="02020603050405020304" pitchFamily="18" charset="0"/>
                <a:ea typeface="等线" panose="02010600030101010101" pitchFamily="2" charset="-122"/>
              </a:rPr>
              <a:t>配足消防器材，会使用</a:t>
            </a:r>
            <a:endParaRPr lang="zh-CN" altLang="en-US" sz="1000" dirty="0">
              <a:latin typeface="Times New Roman" panose="02020603050405020304" pitchFamily="18" charset="0"/>
              <a:ea typeface="等线" panose="02010600030101010101" pitchFamily="2" charset="-122"/>
            </a:endParaRPr>
          </a:p>
          <a:p>
            <a:pPr marL="0" lvl="0" indent="0" algn="just" defTabSz="457200" eaLnBrk="1" hangingPunct="1">
              <a:lnSpc>
                <a:spcPct val="100000"/>
              </a:lnSpc>
              <a:spcBef>
                <a:spcPct val="0"/>
              </a:spcBef>
              <a:buFontTx/>
              <a:buNone/>
            </a:pPr>
            <a:r>
              <a:rPr lang="en-US" altLang="zh-CN" sz="1000" dirty="0">
                <a:latin typeface="Times New Roman" panose="02020603050405020304" pitchFamily="18" charset="0"/>
                <a:ea typeface="等线" panose="02010600030101010101" pitchFamily="2" charset="-122"/>
              </a:rPr>
              <a:t>5</a:t>
            </a:r>
            <a:r>
              <a:rPr lang="zh-CN" altLang="en-US" sz="1000" dirty="0">
                <a:latin typeface="Times New Roman" panose="02020603050405020304" pitchFamily="18" charset="0"/>
                <a:ea typeface="等线" panose="02010600030101010101" pitchFamily="2" charset="-122"/>
              </a:rPr>
              <a:t>、按规定铺设电线和使用电器设备</a:t>
            </a:r>
            <a:endParaRPr lang="zh-CN" altLang="en-US" sz="1800" dirty="0">
              <a:ea typeface="等线" panose="02010600030101010101" pitchFamily="2" charset="-122"/>
            </a:endParaRPr>
          </a:p>
        </p:txBody>
      </p:sp>
      <p:pic>
        <p:nvPicPr>
          <p:cNvPr id="2" name="图片 1" descr="校徽"/>
          <p:cNvPicPr>
            <a:picLocks noChangeAspect="1"/>
          </p:cNvPicPr>
          <p:nvPr>
            <p:custDataLst>
              <p:tags r:id="rId2"/>
            </p:custDataLst>
          </p:nvPr>
        </p:nvPicPr>
        <p:blipFill>
          <a:blip r:embed="rId3"/>
          <a:stretch>
            <a:fillRect/>
          </a:stretch>
        </p:blipFill>
        <p:spPr>
          <a:xfrm>
            <a:off x="9906000" y="304800"/>
            <a:ext cx="1814830" cy="181483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4"/>
          <p:cNvSpPr/>
          <p:nvPr/>
        </p:nvSpPr>
        <p:spPr>
          <a:xfrm>
            <a:off x="1524000" y="0"/>
            <a:ext cx="1335088" cy="366713"/>
          </a:xfrm>
          <a:prstGeom prst="rect">
            <a:avLst/>
          </a:prstGeom>
          <a:noFill/>
          <a:ln w="9525">
            <a:noFill/>
          </a:ln>
        </p:spPr>
        <p:txBody>
          <a:bodyPr wrap="non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800" b="1" dirty="0">
                <a:ea typeface="等线" panose="02010600030101010101" pitchFamily="2" charset="-122"/>
              </a:rPr>
              <a:t>【</a:t>
            </a:r>
            <a:r>
              <a:rPr lang="zh-CN" altLang="en-US" sz="1800" b="1" dirty="0">
                <a:ea typeface="等线" panose="02010600030101010101" pitchFamily="2" charset="-122"/>
              </a:rPr>
              <a:t>第三章</a:t>
            </a:r>
            <a:r>
              <a:rPr lang="en-US" altLang="zh-CN" sz="1800" b="1" dirty="0">
                <a:ea typeface="等线" panose="02010600030101010101" pitchFamily="2" charset="-122"/>
              </a:rPr>
              <a:t>】</a:t>
            </a:r>
            <a:endParaRPr lang="en-US" altLang="zh-CN" sz="1800" b="1" dirty="0">
              <a:ea typeface="等线" panose="02010600030101010101" pitchFamily="2" charset="-122"/>
            </a:endParaRPr>
          </a:p>
        </p:txBody>
      </p:sp>
      <p:sp>
        <p:nvSpPr>
          <p:cNvPr id="14339" name="Rectangle 5"/>
          <p:cNvSpPr/>
          <p:nvPr/>
        </p:nvSpPr>
        <p:spPr>
          <a:xfrm>
            <a:off x="2057400" y="1233488"/>
            <a:ext cx="1565275" cy="366712"/>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b="1" dirty="0">
                <a:ea typeface="等线" panose="02010600030101010101" pitchFamily="2" charset="-122"/>
              </a:rPr>
              <a:t>三、消防安全</a:t>
            </a:r>
            <a:endParaRPr lang="zh-CN" altLang="en-US" sz="1800" b="1" dirty="0">
              <a:ea typeface="等线" panose="02010600030101010101" pitchFamily="2" charset="-122"/>
            </a:endParaRPr>
          </a:p>
        </p:txBody>
      </p:sp>
      <p:sp>
        <p:nvSpPr>
          <p:cNvPr id="14340" name="Rectangle 6"/>
          <p:cNvSpPr>
            <a:spLocks noGrp="1"/>
          </p:cNvSpPr>
          <p:nvPr>
            <p:ph type="title"/>
          </p:nvPr>
        </p:nvSpPr>
        <p:spPr>
          <a:ln/>
        </p:spPr>
        <p:txBody>
          <a:bodyPr vert="horz" wrap="square" lIns="91440" tIns="45720" rIns="91440" bIns="45720" anchor="ctr" anchorCtr="0"/>
          <a:p>
            <a:pPr eaLnBrk="1" hangingPunct="1"/>
            <a:r>
              <a:rPr lang="en-US" altLang="zh-CN" dirty="0">
                <a:ea typeface="等线 Light" panose="02010600030101010101" pitchFamily="2" charset="-122"/>
              </a:rPr>
              <a:t>            </a:t>
            </a:r>
            <a:r>
              <a:rPr lang="zh-CN" altLang="en-US" b="1" dirty="0">
                <a:ea typeface="等线 Light" panose="02010600030101010101" pitchFamily="2" charset="-122"/>
              </a:rPr>
              <a:t>生产安全基础知识</a:t>
            </a:r>
            <a:endParaRPr lang="zh-CN" altLang="en-US" b="1" dirty="0">
              <a:ea typeface="等线 Light" panose="02010600030101010101" pitchFamily="2" charset="-122"/>
            </a:endParaRPr>
          </a:p>
        </p:txBody>
      </p:sp>
      <p:sp>
        <p:nvSpPr>
          <p:cNvPr id="14341" name="Rectangle 7"/>
          <p:cNvSpPr/>
          <p:nvPr/>
        </p:nvSpPr>
        <p:spPr>
          <a:xfrm>
            <a:off x="1524000" y="1828800"/>
            <a:ext cx="2667000" cy="366713"/>
          </a:xfrm>
          <a:prstGeom prst="rect">
            <a:avLst/>
          </a:prstGeom>
          <a:noFill/>
          <a:ln w="9525">
            <a:noFill/>
          </a:ln>
        </p:spPr>
        <p:txBody>
          <a:bodyPr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b="1" dirty="0">
                <a:ea typeface="等线" panose="02010600030101010101" pitchFamily="2" charset="-122"/>
              </a:rPr>
              <a:t>（三）灭火的方法</a:t>
            </a:r>
            <a:endParaRPr lang="zh-CN" altLang="en-US" sz="1800" b="1" dirty="0">
              <a:ea typeface="等线" panose="02010600030101010101" pitchFamily="2" charset="-122"/>
            </a:endParaRPr>
          </a:p>
        </p:txBody>
      </p:sp>
      <p:sp>
        <p:nvSpPr>
          <p:cNvPr id="14342" name="Rectangle 8"/>
          <p:cNvSpPr/>
          <p:nvPr/>
        </p:nvSpPr>
        <p:spPr>
          <a:xfrm>
            <a:off x="2590800" y="2590800"/>
            <a:ext cx="2505075" cy="693738"/>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just" defTabSz="457200" eaLnBrk="1" hangingPunct="1">
              <a:lnSpc>
                <a:spcPct val="100000"/>
              </a:lnSpc>
              <a:spcBef>
                <a:spcPct val="0"/>
              </a:spcBef>
              <a:buFontTx/>
              <a:buNone/>
            </a:pPr>
            <a:r>
              <a:rPr lang="en-US" altLang="zh-CN" sz="1000" dirty="0">
                <a:latin typeface="Times New Roman" panose="02020603050405020304" pitchFamily="18" charset="0"/>
                <a:ea typeface="等线" panose="02010600030101010101" pitchFamily="2" charset="-122"/>
              </a:rPr>
              <a:t>1</a:t>
            </a:r>
            <a:r>
              <a:rPr lang="zh-CN" altLang="en-US" sz="1000" dirty="0">
                <a:latin typeface="Times New Roman" panose="02020603050405020304" pitchFamily="18" charset="0"/>
                <a:ea typeface="等线" panose="02010600030101010101" pitchFamily="2" charset="-122"/>
              </a:rPr>
              <a:t>、灭火器灭火</a:t>
            </a:r>
            <a:r>
              <a:rPr lang="en-US" altLang="zh-CN" sz="1000" dirty="0">
                <a:latin typeface="Times New Roman" panose="02020603050405020304" pitchFamily="18" charset="0"/>
                <a:ea typeface="等线" panose="02010600030101010101" pitchFamily="2" charset="-122"/>
              </a:rPr>
              <a:t>——</a:t>
            </a:r>
            <a:r>
              <a:rPr lang="zh-CN" altLang="en-US" sz="1000" b="1" dirty="0">
                <a:latin typeface="Times New Roman" panose="02020603050405020304" pitchFamily="18" charset="0"/>
                <a:ea typeface="等线" panose="02010600030101010101" pitchFamily="2" charset="-122"/>
              </a:rPr>
              <a:t>干粉灭火器</a:t>
            </a:r>
            <a:endParaRPr lang="zh-CN" altLang="en-US" sz="1000" dirty="0">
              <a:latin typeface="Times New Roman" panose="02020603050405020304" pitchFamily="18" charset="0"/>
              <a:ea typeface="等线" panose="02010600030101010101" pitchFamily="2" charset="-122"/>
            </a:endParaRPr>
          </a:p>
          <a:p>
            <a:pPr marL="0" lvl="0" indent="0" algn="just" defTabSz="457200" eaLnBrk="1" hangingPunct="1">
              <a:lnSpc>
                <a:spcPct val="100000"/>
              </a:lnSpc>
              <a:spcBef>
                <a:spcPct val="0"/>
              </a:spcBef>
              <a:buFontTx/>
              <a:buNone/>
            </a:pPr>
            <a:r>
              <a:rPr lang="zh-CN" altLang="en-US" sz="1000" dirty="0">
                <a:latin typeface="Times New Roman" panose="02020603050405020304" pitchFamily="18" charset="0"/>
                <a:ea typeface="等线" panose="02010600030101010101" pitchFamily="2" charset="-122"/>
              </a:rPr>
              <a:t>  在短时间内，灭不了火，感觉火势太大，还是迅速拨打</a:t>
            </a:r>
            <a:r>
              <a:rPr lang="zh-CN" altLang="en-US" sz="1000" b="1" dirty="0">
                <a:latin typeface="Times New Roman" panose="02020603050405020304" pitchFamily="18" charset="0"/>
                <a:ea typeface="等线" panose="02010600030101010101" pitchFamily="2" charset="-122"/>
              </a:rPr>
              <a:t>“</a:t>
            </a:r>
            <a:r>
              <a:rPr lang="en-US" altLang="zh-CN" sz="1000" b="1" dirty="0">
                <a:latin typeface="Times New Roman" panose="02020603050405020304" pitchFamily="18" charset="0"/>
                <a:ea typeface="等线" panose="02010600030101010101" pitchFamily="2" charset="-122"/>
              </a:rPr>
              <a:t>86501119”</a:t>
            </a:r>
            <a:r>
              <a:rPr lang="zh-CN" altLang="en-US" sz="1000" b="1" dirty="0">
                <a:latin typeface="Times New Roman" panose="02020603050405020304" pitchFamily="18" charset="0"/>
                <a:ea typeface="等线" panose="02010600030101010101" pitchFamily="2" charset="-122"/>
              </a:rPr>
              <a:t>火警电话</a:t>
            </a:r>
            <a:endParaRPr lang="zh-CN" altLang="en-US" sz="1800" dirty="0">
              <a:ea typeface="等线" panose="02010600030101010101" pitchFamily="2" charset="-122"/>
            </a:endParaRPr>
          </a:p>
        </p:txBody>
      </p:sp>
      <p:pic>
        <p:nvPicPr>
          <p:cNvPr id="14343" name="图片 24" descr="http://www.hjsclean.com/class.asp?lx=small&amp;anid=103&amp;nid=770"/>
          <p:cNvPicPr>
            <a:picLocks noChangeAspect="1"/>
          </p:cNvPicPr>
          <p:nvPr/>
        </p:nvPicPr>
        <p:blipFill>
          <a:blip r:embed="rId1"/>
          <a:stretch>
            <a:fillRect/>
          </a:stretch>
        </p:blipFill>
        <p:spPr>
          <a:xfrm>
            <a:off x="5791200" y="2362200"/>
            <a:ext cx="1371600" cy="1104900"/>
          </a:xfrm>
          <a:prstGeom prst="rect">
            <a:avLst/>
          </a:prstGeom>
          <a:noFill/>
          <a:ln w="9525">
            <a:noFill/>
          </a:ln>
        </p:spPr>
      </p:pic>
      <p:pic>
        <p:nvPicPr>
          <p:cNvPr id="14344" name="图片 28" descr="2005115131233793"/>
          <p:cNvPicPr>
            <a:picLocks noChangeAspect="1"/>
          </p:cNvPicPr>
          <p:nvPr/>
        </p:nvPicPr>
        <p:blipFill>
          <a:blip r:embed="rId2"/>
          <a:stretch>
            <a:fillRect/>
          </a:stretch>
        </p:blipFill>
        <p:spPr>
          <a:xfrm>
            <a:off x="7772400" y="2362200"/>
            <a:ext cx="1371600" cy="1101725"/>
          </a:xfrm>
          <a:prstGeom prst="rect">
            <a:avLst/>
          </a:prstGeom>
          <a:noFill/>
          <a:ln w="9525">
            <a:noFill/>
          </a:ln>
        </p:spPr>
      </p:pic>
      <p:sp>
        <p:nvSpPr>
          <p:cNvPr id="14345" name="Text Box 12"/>
          <p:cNvSpPr txBox="1"/>
          <p:nvPr/>
        </p:nvSpPr>
        <p:spPr>
          <a:xfrm>
            <a:off x="2133600" y="3505200"/>
            <a:ext cx="7772400" cy="641350"/>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50000"/>
              </a:spcBef>
              <a:buFontTx/>
              <a:buNone/>
            </a:pPr>
            <a:r>
              <a:rPr lang="zh-CN" altLang="en-US" sz="1800" b="1" dirty="0">
                <a:ea typeface="等线" panose="02010600030101010101" pitchFamily="2" charset="-122"/>
              </a:rPr>
              <a:t>干粉灭火器适用范围：适用扑救各种易燃、可燃液体和易燃、可燃气体火灾，以及电器设备火灾。使用方法如下：</a:t>
            </a:r>
            <a:endParaRPr lang="zh-CN" altLang="en-US" sz="1800" b="1" dirty="0">
              <a:ea typeface="等线" panose="02010600030101010101" pitchFamily="2" charset="-122"/>
            </a:endParaRPr>
          </a:p>
        </p:txBody>
      </p:sp>
      <p:pic>
        <p:nvPicPr>
          <p:cNvPr id="14346" name="图片 29" descr="mhq11"/>
          <p:cNvPicPr>
            <a:picLocks noChangeAspect="1"/>
          </p:cNvPicPr>
          <p:nvPr/>
        </p:nvPicPr>
        <p:blipFill>
          <a:blip r:embed="rId3"/>
          <a:stretch>
            <a:fillRect/>
          </a:stretch>
        </p:blipFill>
        <p:spPr>
          <a:xfrm>
            <a:off x="2190750" y="4191000"/>
            <a:ext cx="1181100" cy="1866900"/>
          </a:xfrm>
          <a:prstGeom prst="rect">
            <a:avLst/>
          </a:prstGeom>
          <a:noFill/>
          <a:ln w="9525">
            <a:noFill/>
          </a:ln>
        </p:spPr>
      </p:pic>
      <p:pic>
        <p:nvPicPr>
          <p:cNvPr id="14347" name="图片 30" descr="mhq12"/>
          <p:cNvPicPr>
            <a:picLocks noChangeAspect="1"/>
          </p:cNvPicPr>
          <p:nvPr/>
        </p:nvPicPr>
        <p:blipFill>
          <a:blip r:embed="rId4"/>
          <a:stretch>
            <a:fillRect/>
          </a:stretch>
        </p:blipFill>
        <p:spPr>
          <a:xfrm>
            <a:off x="3409950" y="4191000"/>
            <a:ext cx="1238250" cy="1857375"/>
          </a:xfrm>
          <a:prstGeom prst="rect">
            <a:avLst/>
          </a:prstGeom>
          <a:noFill/>
          <a:ln w="9525">
            <a:noFill/>
          </a:ln>
        </p:spPr>
      </p:pic>
      <p:pic>
        <p:nvPicPr>
          <p:cNvPr id="14348" name="图片 31" descr="mhq33"/>
          <p:cNvPicPr>
            <a:picLocks noChangeAspect="1"/>
          </p:cNvPicPr>
          <p:nvPr/>
        </p:nvPicPr>
        <p:blipFill>
          <a:blip r:embed="rId5"/>
          <a:stretch>
            <a:fillRect/>
          </a:stretch>
        </p:blipFill>
        <p:spPr>
          <a:xfrm>
            <a:off x="4629150" y="4191000"/>
            <a:ext cx="1152525" cy="1905000"/>
          </a:xfrm>
          <a:prstGeom prst="rect">
            <a:avLst/>
          </a:prstGeom>
          <a:noFill/>
          <a:ln w="9525">
            <a:noFill/>
          </a:ln>
        </p:spPr>
      </p:pic>
      <p:pic>
        <p:nvPicPr>
          <p:cNvPr id="14349" name="图片 32"/>
          <p:cNvPicPr>
            <a:picLocks noChangeAspect="1"/>
          </p:cNvPicPr>
          <p:nvPr/>
        </p:nvPicPr>
        <p:blipFill>
          <a:blip r:embed="rId6"/>
          <a:stretch>
            <a:fillRect/>
          </a:stretch>
        </p:blipFill>
        <p:spPr>
          <a:xfrm>
            <a:off x="5772150" y="4191000"/>
            <a:ext cx="1354138" cy="1905000"/>
          </a:xfrm>
          <a:prstGeom prst="rect">
            <a:avLst/>
          </a:prstGeom>
          <a:noFill/>
          <a:ln w="9525">
            <a:noFill/>
          </a:ln>
        </p:spPr>
      </p:pic>
      <p:pic>
        <p:nvPicPr>
          <p:cNvPr id="14350" name="图片 33" descr="mhq15"/>
          <p:cNvPicPr>
            <a:picLocks noChangeAspect="1"/>
          </p:cNvPicPr>
          <p:nvPr/>
        </p:nvPicPr>
        <p:blipFill>
          <a:blip r:embed="rId7"/>
          <a:stretch>
            <a:fillRect/>
          </a:stretch>
        </p:blipFill>
        <p:spPr>
          <a:xfrm>
            <a:off x="7143750" y="4191000"/>
            <a:ext cx="1376363" cy="1905000"/>
          </a:xfrm>
          <a:prstGeom prst="rect">
            <a:avLst/>
          </a:prstGeom>
          <a:noFill/>
          <a:ln w="9525">
            <a:noFill/>
          </a:ln>
        </p:spPr>
      </p:pic>
      <p:pic>
        <p:nvPicPr>
          <p:cNvPr id="14351" name="图片 34" descr="mhq16"/>
          <p:cNvPicPr>
            <a:picLocks noChangeAspect="1"/>
          </p:cNvPicPr>
          <p:nvPr/>
        </p:nvPicPr>
        <p:blipFill>
          <a:blip r:embed="rId8"/>
          <a:stretch>
            <a:fillRect/>
          </a:stretch>
        </p:blipFill>
        <p:spPr>
          <a:xfrm>
            <a:off x="8515350" y="4191000"/>
            <a:ext cx="1543050" cy="1905000"/>
          </a:xfrm>
          <a:prstGeom prst="rect">
            <a:avLst/>
          </a:prstGeom>
          <a:noFill/>
          <a:ln w="9525">
            <a:noFill/>
          </a:ln>
        </p:spPr>
      </p:pic>
      <p:sp>
        <p:nvSpPr>
          <p:cNvPr id="14352" name="Rectangle 19"/>
          <p:cNvSpPr/>
          <p:nvPr/>
        </p:nvSpPr>
        <p:spPr>
          <a:xfrm>
            <a:off x="8162925" y="6210300"/>
            <a:ext cx="1895475" cy="266700"/>
          </a:xfrm>
          <a:prstGeom prst="rect">
            <a:avLst/>
          </a:prstGeom>
          <a:solidFill>
            <a:srgbClr val="FFFFFF"/>
          </a:solidFill>
          <a:ln w="9525">
            <a:noFill/>
          </a:ln>
        </p:spPr>
        <p:txBody>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just" defTabSz="457200" eaLnBrk="1" hangingPunct="1">
              <a:lnSpc>
                <a:spcPct val="100000"/>
              </a:lnSpc>
              <a:spcBef>
                <a:spcPct val="0"/>
              </a:spcBef>
              <a:buFontTx/>
              <a:buNone/>
            </a:pPr>
            <a:r>
              <a:rPr lang="zh-CN" altLang="en-US" sz="1000" dirty="0">
                <a:latin typeface="Times New Roman" panose="02020603050405020304" pitchFamily="18" charset="0"/>
                <a:ea typeface="等线" panose="02010600030101010101" pitchFamily="2" charset="-122"/>
              </a:rPr>
              <a:t>对准火焰根部进行扫射</a:t>
            </a:r>
            <a:endParaRPr lang="zh-CN" altLang="en-US" sz="1800" dirty="0">
              <a:ea typeface="等线" panose="02010600030101010101" pitchFamily="2" charset="-122"/>
            </a:endParaRPr>
          </a:p>
        </p:txBody>
      </p:sp>
      <p:pic>
        <p:nvPicPr>
          <p:cNvPr id="2" name="图片 1" descr="校徽"/>
          <p:cNvPicPr>
            <a:picLocks noChangeAspect="1"/>
          </p:cNvPicPr>
          <p:nvPr>
            <p:custDataLst>
              <p:tags r:id="rId9"/>
            </p:custDataLst>
          </p:nvPr>
        </p:nvPicPr>
        <p:blipFill>
          <a:blip r:embed="rId10"/>
          <a:stretch>
            <a:fillRect/>
          </a:stretch>
        </p:blipFill>
        <p:spPr>
          <a:xfrm>
            <a:off x="9601200" y="382270"/>
            <a:ext cx="1814830" cy="181483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4"/>
          <p:cNvSpPr/>
          <p:nvPr/>
        </p:nvSpPr>
        <p:spPr>
          <a:xfrm>
            <a:off x="1524000" y="0"/>
            <a:ext cx="1335088" cy="366713"/>
          </a:xfrm>
          <a:prstGeom prst="rect">
            <a:avLst/>
          </a:prstGeom>
          <a:noFill/>
          <a:ln w="9525">
            <a:noFill/>
          </a:ln>
        </p:spPr>
        <p:txBody>
          <a:bodyPr wrap="non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800" b="1" dirty="0">
                <a:ea typeface="等线" panose="02010600030101010101" pitchFamily="2" charset="-122"/>
              </a:rPr>
              <a:t>【</a:t>
            </a:r>
            <a:r>
              <a:rPr lang="zh-CN" altLang="en-US" sz="1800" b="1" dirty="0">
                <a:ea typeface="等线" panose="02010600030101010101" pitchFamily="2" charset="-122"/>
              </a:rPr>
              <a:t>第三章</a:t>
            </a:r>
            <a:r>
              <a:rPr lang="en-US" altLang="zh-CN" sz="1800" b="1" dirty="0">
                <a:ea typeface="等线" panose="02010600030101010101" pitchFamily="2" charset="-122"/>
              </a:rPr>
              <a:t>】</a:t>
            </a:r>
            <a:endParaRPr lang="en-US" altLang="zh-CN" sz="1800" b="1" dirty="0">
              <a:ea typeface="等线" panose="02010600030101010101" pitchFamily="2" charset="-122"/>
            </a:endParaRPr>
          </a:p>
        </p:txBody>
      </p:sp>
      <p:sp>
        <p:nvSpPr>
          <p:cNvPr id="15363" name="Rectangle 5"/>
          <p:cNvSpPr/>
          <p:nvPr/>
        </p:nvSpPr>
        <p:spPr>
          <a:xfrm>
            <a:off x="2057400" y="1233488"/>
            <a:ext cx="1565275" cy="366712"/>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b="1" dirty="0">
                <a:ea typeface="等线" panose="02010600030101010101" pitchFamily="2" charset="-122"/>
              </a:rPr>
              <a:t>三、消防安全</a:t>
            </a:r>
            <a:endParaRPr lang="zh-CN" altLang="en-US" sz="1800" b="1" dirty="0">
              <a:ea typeface="等线" panose="02010600030101010101" pitchFamily="2" charset="-122"/>
            </a:endParaRPr>
          </a:p>
        </p:txBody>
      </p:sp>
      <p:sp>
        <p:nvSpPr>
          <p:cNvPr id="15364" name="Rectangle 6"/>
          <p:cNvSpPr>
            <a:spLocks noGrp="1"/>
          </p:cNvSpPr>
          <p:nvPr>
            <p:ph type="title"/>
          </p:nvPr>
        </p:nvSpPr>
        <p:spPr>
          <a:ln/>
        </p:spPr>
        <p:txBody>
          <a:bodyPr vert="horz" wrap="square" lIns="91440" tIns="45720" rIns="91440" bIns="45720" anchor="ctr" anchorCtr="0"/>
          <a:p>
            <a:pPr eaLnBrk="1" hangingPunct="1"/>
            <a:r>
              <a:rPr lang="en-US" altLang="zh-CN" dirty="0">
                <a:ea typeface="等线 Light" panose="02010600030101010101" pitchFamily="2" charset="-122"/>
              </a:rPr>
              <a:t>            </a:t>
            </a:r>
            <a:r>
              <a:rPr lang="zh-CN" altLang="en-US" b="1" dirty="0">
                <a:ea typeface="等线 Light" panose="02010600030101010101" pitchFamily="2" charset="-122"/>
              </a:rPr>
              <a:t>生产安全基础知识</a:t>
            </a:r>
            <a:endParaRPr lang="zh-CN" altLang="en-US" b="1" dirty="0">
              <a:ea typeface="等线 Light" panose="02010600030101010101" pitchFamily="2" charset="-122"/>
            </a:endParaRPr>
          </a:p>
        </p:txBody>
      </p:sp>
      <p:sp>
        <p:nvSpPr>
          <p:cNvPr id="15365" name="Rectangle 7"/>
          <p:cNvSpPr/>
          <p:nvPr/>
        </p:nvSpPr>
        <p:spPr>
          <a:xfrm>
            <a:off x="2057400" y="1676400"/>
            <a:ext cx="3008313" cy="366713"/>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dirty="0">
                <a:ea typeface="等线" panose="02010600030101010101" pitchFamily="2" charset="-122"/>
              </a:rPr>
              <a:t>（四）、常见事故应急处理 </a:t>
            </a:r>
            <a:endParaRPr lang="zh-CN" altLang="en-US" sz="1800" dirty="0">
              <a:ea typeface="等线" panose="02010600030101010101" pitchFamily="2" charset="-122"/>
            </a:endParaRPr>
          </a:p>
        </p:txBody>
      </p:sp>
      <p:pic>
        <p:nvPicPr>
          <p:cNvPr id="15366" name="图片 37" descr="1JFJVDP)6GV]1(Q][E]FPFT"/>
          <p:cNvPicPr>
            <a:picLocks noChangeAspect="1"/>
          </p:cNvPicPr>
          <p:nvPr/>
        </p:nvPicPr>
        <p:blipFill>
          <a:blip r:embed="rId1"/>
          <a:stretch>
            <a:fillRect/>
          </a:stretch>
        </p:blipFill>
        <p:spPr>
          <a:xfrm>
            <a:off x="2438400" y="2667000"/>
            <a:ext cx="3200400" cy="2971800"/>
          </a:xfrm>
          <a:prstGeom prst="rect">
            <a:avLst/>
          </a:prstGeom>
          <a:noFill/>
          <a:ln w="9525">
            <a:noFill/>
          </a:ln>
        </p:spPr>
      </p:pic>
      <p:sp>
        <p:nvSpPr>
          <p:cNvPr id="15367" name="Rectangle 9"/>
          <p:cNvSpPr/>
          <p:nvPr/>
        </p:nvSpPr>
        <p:spPr>
          <a:xfrm>
            <a:off x="6096000" y="2590800"/>
            <a:ext cx="4267200" cy="3124200"/>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just" defTabSz="457200" eaLnBrk="1" hangingPunct="1">
              <a:lnSpc>
                <a:spcPct val="100000"/>
              </a:lnSpc>
              <a:spcBef>
                <a:spcPct val="0"/>
              </a:spcBef>
              <a:buFontTx/>
              <a:buNone/>
            </a:pPr>
            <a:r>
              <a:rPr lang="zh-CN" altLang="en-US" sz="1600" dirty="0">
                <a:latin typeface="Times New Roman" panose="02020603050405020304" pitchFamily="18" charset="0"/>
                <a:ea typeface="等线" panose="02010600030101010101" pitchFamily="2" charset="-122"/>
              </a:rPr>
              <a:t>（一）烫伤</a:t>
            </a:r>
            <a:r>
              <a:rPr lang="en-US" altLang="zh-CN" sz="1600" dirty="0">
                <a:latin typeface="Times New Roman" panose="02020603050405020304" pitchFamily="18" charset="0"/>
                <a:ea typeface="等线" panose="02010600030101010101" pitchFamily="2" charset="-122"/>
              </a:rPr>
              <a:t>——</a:t>
            </a:r>
            <a:r>
              <a:rPr lang="zh-CN" altLang="en-US" sz="1600" dirty="0">
                <a:latin typeface="Times New Roman" panose="02020603050405020304" pitchFamily="18" charset="0"/>
                <a:ea typeface="等线" panose="02010600030101010101" pitchFamily="2" charset="-122"/>
              </a:rPr>
              <a:t>车间常见蒸汽烫伤</a:t>
            </a:r>
            <a:endParaRPr lang="zh-CN" altLang="en-US" sz="1600" dirty="0">
              <a:latin typeface="Times New Roman" panose="02020603050405020304" pitchFamily="18" charset="0"/>
              <a:ea typeface="等线" panose="02010600030101010101" pitchFamily="2" charset="-122"/>
            </a:endParaRPr>
          </a:p>
          <a:p>
            <a:pPr marL="0" lvl="0" indent="0" algn="just" defTabSz="457200" eaLnBrk="1" hangingPunct="1">
              <a:lnSpc>
                <a:spcPct val="100000"/>
              </a:lnSpc>
              <a:spcBef>
                <a:spcPct val="0"/>
              </a:spcBef>
              <a:buFontTx/>
              <a:buNone/>
            </a:pPr>
            <a:r>
              <a:rPr lang="zh-CN" altLang="en-US" sz="1600" dirty="0">
                <a:latin typeface="Times New Roman" panose="02020603050405020304" pitchFamily="18" charset="0"/>
                <a:ea typeface="等线" panose="02010600030101010101" pitchFamily="2" charset="-122"/>
              </a:rPr>
              <a:t>        应急处理：</a:t>
            </a:r>
            <a:r>
              <a:rPr lang="zh-CN" altLang="en-US" sz="1600" b="1" dirty="0">
                <a:latin typeface="Times New Roman" panose="02020603050405020304" pitchFamily="18" charset="0"/>
                <a:ea typeface="等线" panose="02010600030101010101" pitchFamily="2" charset="-122"/>
              </a:rPr>
              <a:t>第一时间赶快大量冲水</a:t>
            </a:r>
            <a:r>
              <a:rPr lang="zh-CN" altLang="en-US" sz="1600" dirty="0">
                <a:latin typeface="Times New Roman" panose="02020603050405020304" pitchFamily="18" charset="0"/>
                <a:ea typeface="等线" panose="02010600030101010101" pitchFamily="2" charset="-122"/>
              </a:rPr>
              <a:t>，最少要</a:t>
            </a:r>
            <a:r>
              <a:rPr lang="zh-CN" altLang="en-US" sz="1600" b="1" dirty="0">
                <a:latin typeface="Times New Roman" panose="02020603050405020304" pitchFamily="18" charset="0"/>
                <a:ea typeface="等线" panose="02010600030101010101" pitchFamily="2" charset="-122"/>
              </a:rPr>
              <a:t>冲半个小时</a:t>
            </a:r>
            <a:r>
              <a:rPr lang="zh-CN" altLang="en-US" sz="1600" dirty="0">
                <a:latin typeface="Times New Roman" panose="02020603050405020304" pitchFamily="18" charset="0"/>
                <a:ea typeface="等线" panose="02010600030101010101" pitchFamily="2" charset="-122"/>
              </a:rPr>
              <a:t>，以减低热量停留在伤口的时间，再来就是将身上的衣物脱掉，然后，将患处泡在冷水里，经覆盖后，送医急救。</a:t>
            </a:r>
            <a:endParaRPr lang="zh-CN" altLang="en-US" sz="1600" dirty="0">
              <a:latin typeface="Times New Roman" panose="02020603050405020304" pitchFamily="18" charset="0"/>
              <a:ea typeface="等线" panose="02010600030101010101" pitchFamily="2" charset="-122"/>
            </a:endParaRPr>
          </a:p>
          <a:p>
            <a:pPr marL="0" lvl="0" indent="0" algn="just" defTabSz="457200" eaLnBrk="1" hangingPunct="1">
              <a:lnSpc>
                <a:spcPct val="100000"/>
              </a:lnSpc>
              <a:spcBef>
                <a:spcPct val="0"/>
              </a:spcBef>
              <a:buFontTx/>
              <a:buNone/>
            </a:pPr>
            <a:r>
              <a:rPr lang="zh-CN" altLang="en-US" sz="1600" dirty="0">
                <a:latin typeface="Times New Roman" panose="02020603050405020304" pitchFamily="18" charset="0"/>
                <a:ea typeface="等线" panose="02010600030101010101" pitchFamily="2" charset="-122"/>
              </a:rPr>
              <a:t>（二）机械性伤害</a:t>
            </a:r>
            <a:endParaRPr lang="zh-CN" altLang="en-US" sz="1600" dirty="0">
              <a:latin typeface="Times New Roman" panose="02020603050405020304" pitchFamily="18" charset="0"/>
              <a:ea typeface="等线" panose="02010600030101010101" pitchFamily="2" charset="-122"/>
            </a:endParaRPr>
          </a:p>
          <a:p>
            <a:pPr marL="0" lvl="0" indent="0" algn="just" defTabSz="457200" eaLnBrk="1" hangingPunct="1">
              <a:lnSpc>
                <a:spcPct val="100000"/>
              </a:lnSpc>
              <a:spcBef>
                <a:spcPct val="0"/>
              </a:spcBef>
              <a:buFontTx/>
              <a:buNone/>
            </a:pPr>
            <a:r>
              <a:rPr lang="zh-CN" altLang="en-US" sz="1600" dirty="0">
                <a:latin typeface="Times New Roman" panose="02020603050405020304" pitchFamily="18" charset="0"/>
                <a:ea typeface="等线" panose="02010600030101010101" pitchFamily="2" charset="-122"/>
              </a:rPr>
              <a:t>        应急处理：</a:t>
            </a:r>
            <a:r>
              <a:rPr lang="zh-CN" altLang="en-US" sz="1600" b="1" dirty="0">
                <a:latin typeface="Times New Roman" panose="02020603050405020304" pitchFamily="18" charset="0"/>
                <a:ea typeface="等线" panose="02010600030101010101" pitchFamily="2" charset="-122"/>
              </a:rPr>
              <a:t>第一时间查看患处</a:t>
            </a:r>
            <a:r>
              <a:rPr lang="zh-CN" altLang="en-US" sz="1600" dirty="0">
                <a:latin typeface="Times New Roman" panose="02020603050405020304" pitchFamily="18" charset="0"/>
                <a:ea typeface="等线" panose="02010600030101010101" pitchFamily="2" charset="-122"/>
              </a:rPr>
              <a:t>，对于</a:t>
            </a:r>
            <a:r>
              <a:rPr lang="zh-CN" altLang="en-US" sz="1600" b="1" dirty="0">
                <a:latin typeface="Times New Roman" panose="02020603050405020304" pitchFamily="18" charset="0"/>
                <a:ea typeface="等线" panose="02010600030101010101" pitchFamily="2" charset="-122"/>
              </a:rPr>
              <a:t>浅表性伤口</a:t>
            </a:r>
            <a:r>
              <a:rPr lang="zh-CN" altLang="en-US" sz="1600" dirty="0">
                <a:latin typeface="Times New Roman" panose="02020603050405020304" pitchFamily="18" charset="0"/>
                <a:ea typeface="等线" panose="02010600030101010101" pitchFamily="2" charset="-122"/>
              </a:rPr>
              <a:t>，用棉球蘸取酒精或药水轻轻擦拭患处，并</a:t>
            </a:r>
            <a:r>
              <a:rPr lang="zh-CN" altLang="en-US" sz="1600" b="1" dirty="0">
                <a:latin typeface="Times New Roman" panose="02020603050405020304" pitchFamily="18" charset="0"/>
                <a:ea typeface="等线" panose="02010600030101010101" pitchFamily="2" charset="-122"/>
              </a:rPr>
              <a:t>贴上创可贴</a:t>
            </a:r>
            <a:r>
              <a:rPr lang="zh-CN" altLang="en-US" sz="1600" dirty="0">
                <a:latin typeface="Times New Roman" panose="02020603050405020304" pitchFamily="18" charset="0"/>
                <a:ea typeface="等线" panose="02010600030101010101" pitchFamily="2" charset="-122"/>
              </a:rPr>
              <a:t>；对于</a:t>
            </a:r>
            <a:r>
              <a:rPr lang="zh-CN" altLang="en-US" sz="1600" b="1" dirty="0">
                <a:latin typeface="Times New Roman" panose="02020603050405020304" pitchFamily="18" charset="0"/>
                <a:ea typeface="等线" panose="02010600030101010101" pitchFamily="2" charset="-122"/>
              </a:rPr>
              <a:t>创口较大、较深、出血不止</a:t>
            </a:r>
            <a:r>
              <a:rPr lang="zh-CN" altLang="en-US" sz="1600" dirty="0">
                <a:latin typeface="Times New Roman" panose="02020603050405020304" pitchFamily="18" charset="0"/>
                <a:ea typeface="等线" panose="02010600030101010101" pitchFamily="2" charset="-122"/>
              </a:rPr>
              <a:t>，应</a:t>
            </a:r>
            <a:r>
              <a:rPr lang="zh-CN" altLang="en-US" sz="1600" b="1" dirty="0">
                <a:latin typeface="Times New Roman" panose="02020603050405020304" pitchFamily="18" charset="0"/>
                <a:ea typeface="等线" panose="02010600030101010101" pitchFamily="2" charset="-122"/>
              </a:rPr>
              <a:t>按压创口止血，作简单处理后，立即送医院</a:t>
            </a:r>
            <a:r>
              <a:rPr lang="zh-CN" altLang="en-US" sz="1600" dirty="0">
                <a:latin typeface="Times New Roman" panose="02020603050405020304" pitchFamily="18" charset="0"/>
                <a:ea typeface="等线" panose="02010600030101010101" pitchFamily="2" charset="-122"/>
              </a:rPr>
              <a:t>。</a:t>
            </a:r>
            <a:endParaRPr lang="zh-CN" altLang="en-US" sz="1600" dirty="0">
              <a:ea typeface="等线" panose="02010600030101010101" pitchFamily="2" charset="-122"/>
            </a:endParaRPr>
          </a:p>
        </p:txBody>
      </p:sp>
      <p:pic>
        <p:nvPicPr>
          <p:cNvPr id="2" name="图片 1" descr="校徽"/>
          <p:cNvPicPr>
            <a:picLocks noChangeAspect="1"/>
          </p:cNvPicPr>
          <p:nvPr>
            <p:custDataLst>
              <p:tags r:id="rId2"/>
            </p:custDataLst>
          </p:nvPr>
        </p:nvPicPr>
        <p:blipFill>
          <a:blip r:embed="rId3"/>
          <a:stretch>
            <a:fillRect/>
          </a:stretch>
        </p:blipFill>
        <p:spPr>
          <a:xfrm>
            <a:off x="9601200" y="382270"/>
            <a:ext cx="1814830" cy="181483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2" name="Text Box 7"/>
          <p:cNvSpPr txBox="1"/>
          <p:nvPr/>
        </p:nvSpPr>
        <p:spPr>
          <a:xfrm>
            <a:off x="2362200" y="2479040"/>
            <a:ext cx="8305800" cy="1993900"/>
          </a:xfrm>
          <a:prstGeom prst="rect">
            <a:avLst/>
          </a:prstGeom>
          <a:noFill/>
          <a:ln w="9525">
            <a:noFill/>
          </a:ln>
        </p:spPr>
        <p:txBody>
          <a:bodyPr>
            <a:no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8800" dirty="0">
                <a:ln w="22225">
                  <a:solidFill>
                    <a:schemeClr val="accent2"/>
                  </a:solidFill>
                  <a:prstDash val="solid"/>
                </a:ln>
                <a:solidFill>
                  <a:schemeClr val="accent2">
                    <a:lumMod val="40000"/>
                    <a:lumOff val="60000"/>
                  </a:schemeClr>
                </a:solidFill>
                <a:effectLst/>
                <a:ea typeface="等线" panose="02010600030101010101" pitchFamily="2" charset="-122"/>
              </a:rPr>
              <a:t>谢谢观看 </a:t>
            </a:r>
            <a:endParaRPr lang="zh-CN" altLang="en-US" sz="8800" dirty="0">
              <a:ln w="22225">
                <a:solidFill>
                  <a:schemeClr val="accent2"/>
                </a:solidFill>
                <a:prstDash val="solid"/>
              </a:ln>
              <a:solidFill>
                <a:schemeClr val="accent2">
                  <a:lumMod val="40000"/>
                  <a:lumOff val="60000"/>
                </a:schemeClr>
              </a:solidFill>
              <a:effectLst/>
              <a:ea typeface="等线" panose="02010600030101010101" pitchFamily="2" charset="-122"/>
            </a:endParaRPr>
          </a:p>
        </p:txBody>
      </p:sp>
      <p:pic>
        <p:nvPicPr>
          <p:cNvPr id="2" name="图片 1" descr="校徽"/>
          <p:cNvPicPr>
            <a:picLocks noChangeAspect="1"/>
          </p:cNvPicPr>
          <p:nvPr>
            <p:custDataLst>
              <p:tags r:id="rId1"/>
            </p:custDataLst>
          </p:nvPr>
        </p:nvPicPr>
        <p:blipFill>
          <a:blip r:embed="rId2"/>
          <a:stretch>
            <a:fillRect/>
          </a:stretch>
        </p:blipFill>
        <p:spPr>
          <a:xfrm>
            <a:off x="9601200" y="382270"/>
            <a:ext cx="1814830" cy="181483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a:spLocks noGrp="1"/>
          </p:cNvSpPr>
          <p:nvPr>
            <p:ph type="title"/>
          </p:nvPr>
        </p:nvSpPr>
        <p:spPr>
          <a:xfrm>
            <a:off x="2098675" y="685800"/>
            <a:ext cx="8001000" cy="758825"/>
          </a:xfrm>
          <a:ln/>
        </p:spPr>
        <p:txBody>
          <a:bodyPr vert="horz" wrap="square" lIns="91440" tIns="45720" rIns="91440" bIns="45720" anchor="ctr" anchorCtr="0"/>
          <a:p>
            <a:pPr eaLnBrk="1" hangingPunct="1"/>
            <a:r>
              <a:rPr lang="en-US" altLang="zh-CN" b="1" dirty="0">
                <a:ea typeface="等线 Light" panose="02010600030101010101" pitchFamily="2" charset="-122"/>
              </a:rPr>
              <a:t>               </a:t>
            </a:r>
            <a:r>
              <a:rPr lang="zh-CN" altLang="en-US" b="1" dirty="0">
                <a:ea typeface="等线 Light" panose="02010600030101010101" pitchFamily="2" charset="-122"/>
              </a:rPr>
              <a:t>职业安全健康</a:t>
            </a:r>
            <a:endParaRPr lang="zh-CN" altLang="en-US" b="1" dirty="0">
              <a:ea typeface="等线 Light" panose="02010600030101010101" pitchFamily="2" charset="-122"/>
            </a:endParaRPr>
          </a:p>
        </p:txBody>
      </p:sp>
      <p:sp>
        <p:nvSpPr>
          <p:cNvPr id="3075" name="Text Box 5"/>
          <p:cNvSpPr txBox="1"/>
          <p:nvPr/>
        </p:nvSpPr>
        <p:spPr>
          <a:xfrm>
            <a:off x="1828800" y="2220913"/>
            <a:ext cx="8686800" cy="3113087"/>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800" dirty="0">
                <a:ea typeface="等线" panose="02010600030101010101" pitchFamily="2" charset="-122"/>
              </a:rPr>
              <a:t>      </a:t>
            </a:r>
            <a:r>
              <a:rPr lang="zh-CN" altLang="en-US" sz="1800" dirty="0">
                <a:ea typeface="等线" panose="02010600030101010101" pitchFamily="2" charset="-122"/>
              </a:rPr>
              <a:t>职业病的发病常常是与工作条件有关系的，工作时间越久，发生的病就越严重，职业病的发病主要与接触工作场所的有害物质的时间长短以及数量的多少有着很大的关系，慢性职业中毒常常是由于长期接触一定量的生产性毒物才发病的。导致</a:t>
            </a:r>
            <a:r>
              <a:rPr lang="zh-CN" altLang="en-US" sz="1800" b="1" dirty="0">
                <a:ea typeface="等线" panose="02010600030101010101" pitchFamily="2" charset="-122"/>
              </a:rPr>
              <a:t>职业病的危害因素</a:t>
            </a:r>
            <a:r>
              <a:rPr lang="zh-CN" altLang="en-US" sz="1800" dirty="0">
                <a:ea typeface="等线" panose="02010600030101010101" pitchFamily="2" charset="-122"/>
              </a:rPr>
              <a:t>主要有：</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     </a:t>
            </a:r>
            <a:r>
              <a:rPr lang="en-US" altLang="zh-CN" sz="1800" dirty="0">
                <a:ea typeface="等线" panose="02010600030101010101" pitchFamily="2" charset="-122"/>
              </a:rPr>
              <a:t>1</a:t>
            </a:r>
            <a:r>
              <a:rPr lang="zh-CN" altLang="en-US" sz="1800" dirty="0">
                <a:ea typeface="等线" panose="02010600030101010101" pitchFamily="2" charset="-122"/>
              </a:rPr>
              <a:t>、粉尘类   </a:t>
            </a:r>
            <a:r>
              <a:rPr lang="en-US" altLang="zh-CN" sz="1800" dirty="0">
                <a:ea typeface="等线" panose="02010600030101010101" pitchFamily="2" charset="-122"/>
              </a:rPr>
              <a:t>2</a:t>
            </a:r>
            <a:r>
              <a:rPr lang="zh-CN" altLang="en-US" sz="1800" dirty="0">
                <a:ea typeface="等线" panose="02010600030101010101" pitchFamily="2" charset="-122"/>
              </a:rPr>
              <a:t>、放射性物质   </a:t>
            </a:r>
            <a:r>
              <a:rPr lang="en-US" altLang="zh-CN" sz="1800" dirty="0">
                <a:ea typeface="等线" panose="02010600030101010101" pitchFamily="2" charset="-122"/>
              </a:rPr>
              <a:t>3</a:t>
            </a:r>
            <a:r>
              <a:rPr lang="zh-CN" altLang="en-US" sz="1800" dirty="0">
                <a:ea typeface="等线" panose="02010600030101010101" pitchFamily="2" charset="-122"/>
              </a:rPr>
              <a:t>、化学物质类（铅、贡及其他有毒化学品）   </a:t>
            </a:r>
            <a:r>
              <a:rPr lang="en-US" altLang="zh-CN" sz="1800" dirty="0">
                <a:ea typeface="等线" panose="02010600030101010101" pitchFamily="2" charset="-122"/>
              </a:rPr>
              <a:t>4</a:t>
            </a:r>
            <a:r>
              <a:rPr lang="zh-CN" altLang="en-US" sz="1800" dirty="0">
                <a:ea typeface="等线" panose="02010600030101010101" pitchFamily="2" charset="-122"/>
              </a:rPr>
              <a:t>、物理因素（高温、高或低气压、局部振动等）  </a:t>
            </a:r>
            <a:r>
              <a:rPr lang="en-US" altLang="zh-CN" sz="1800" dirty="0">
                <a:ea typeface="等线" panose="02010600030101010101" pitchFamily="2" charset="-122"/>
              </a:rPr>
              <a:t>5</a:t>
            </a:r>
            <a:r>
              <a:rPr lang="zh-CN" altLang="en-US" sz="1800" dirty="0">
                <a:ea typeface="等线" panose="02010600030101010101" pitchFamily="2" charset="-122"/>
              </a:rPr>
              <a:t>、生物因素（炭疽杆菌等）  </a:t>
            </a:r>
            <a:r>
              <a:rPr lang="en-US" altLang="zh-CN" sz="1800" dirty="0">
                <a:ea typeface="等线" panose="02010600030101010101" pitchFamily="2" charset="-122"/>
              </a:rPr>
              <a:t>6</a:t>
            </a:r>
            <a:r>
              <a:rPr lang="zh-CN" altLang="en-US" sz="1800" dirty="0">
                <a:ea typeface="等线" panose="02010600030101010101" pitchFamily="2" charset="-122"/>
              </a:rPr>
              <a:t>、导致职业性皮肤病的危害因素（酸、碱等）</a:t>
            </a:r>
            <a:r>
              <a:rPr lang="en-US" altLang="zh-CN" sz="1800" dirty="0">
                <a:ea typeface="等线" panose="02010600030101010101" pitchFamily="2" charset="-122"/>
              </a:rPr>
              <a:t>7</a:t>
            </a:r>
            <a:r>
              <a:rPr lang="zh-CN" altLang="en-US" sz="1800" dirty="0">
                <a:ea typeface="等线" panose="02010600030101010101" pitchFamily="2" charset="-122"/>
              </a:rPr>
              <a:t>、导致职业性眼病的危害因素（氮氧化物、紫外线、激光等）</a:t>
            </a:r>
            <a:r>
              <a:rPr lang="en-US" altLang="zh-CN" sz="1800" dirty="0">
                <a:ea typeface="等线" panose="02010600030101010101" pitchFamily="2" charset="-122"/>
              </a:rPr>
              <a:t>8</a:t>
            </a:r>
            <a:r>
              <a:rPr lang="zh-CN" altLang="en-US" sz="1800" dirty="0">
                <a:ea typeface="等线" panose="02010600030101010101" pitchFamily="2" charset="-122"/>
              </a:rPr>
              <a:t>、导致职业性耳鼻喉口腔疾病的危害因素（噪声、铬及其化合物、氟化氢等）  </a:t>
            </a:r>
            <a:r>
              <a:rPr lang="en-US" altLang="zh-CN" sz="1800" dirty="0">
                <a:ea typeface="等线" panose="02010600030101010101" pitchFamily="2" charset="-122"/>
              </a:rPr>
              <a:t>9</a:t>
            </a:r>
            <a:r>
              <a:rPr lang="zh-CN" altLang="en-US" sz="1800" dirty="0">
                <a:ea typeface="等线" panose="02010600030101010101" pitchFamily="2" charset="-122"/>
              </a:rPr>
              <a:t>、职业性疾病的危害因素（苯、砷、石棉等）</a:t>
            </a:r>
            <a:r>
              <a:rPr lang="en-US" altLang="zh-CN" sz="1800" dirty="0">
                <a:ea typeface="等线" panose="02010600030101010101" pitchFamily="2" charset="-122"/>
              </a:rPr>
              <a:t>10</a:t>
            </a:r>
            <a:r>
              <a:rPr lang="zh-CN" altLang="en-US" sz="1800" dirty="0">
                <a:ea typeface="等线" panose="02010600030101010101" pitchFamily="2" charset="-122"/>
              </a:rPr>
              <a:t>、其他职业病危害因素（氧化锌、二异氰酸甲苯酯、棉尘等）。</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     </a:t>
            </a:r>
            <a:endParaRPr lang="zh-CN" altLang="en-US" sz="1800" dirty="0">
              <a:ea typeface="等线" panose="02010600030101010101" pitchFamily="2" charset="-122"/>
            </a:endParaRPr>
          </a:p>
        </p:txBody>
      </p:sp>
      <p:sp>
        <p:nvSpPr>
          <p:cNvPr id="3076" name="Rectangle 7"/>
          <p:cNvSpPr/>
          <p:nvPr/>
        </p:nvSpPr>
        <p:spPr>
          <a:xfrm>
            <a:off x="1524000" y="0"/>
            <a:ext cx="1335088" cy="366713"/>
          </a:xfrm>
          <a:prstGeom prst="rect">
            <a:avLst/>
          </a:prstGeom>
          <a:noFill/>
          <a:ln w="9525">
            <a:noFill/>
          </a:ln>
        </p:spPr>
        <p:txBody>
          <a:bodyPr wrap="non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800" b="1" dirty="0">
                <a:ea typeface="等线" panose="02010600030101010101" pitchFamily="2" charset="-122"/>
              </a:rPr>
              <a:t>【</a:t>
            </a:r>
            <a:r>
              <a:rPr lang="zh-CN" altLang="en-US" sz="1800" b="1" dirty="0">
                <a:ea typeface="等线" panose="02010600030101010101" pitchFamily="2" charset="-122"/>
              </a:rPr>
              <a:t>第一章</a:t>
            </a:r>
            <a:r>
              <a:rPr lang="en-US" altLang="zh-CN" sz="1800" b="1" dirty="0">
                <a:ea typeface="等线" panose="02010600030101010101" pitchFamily="2" charset="-122"/>
              </a:rPr>
              <a:t>】</a:t>
            </a:r>
            <a:endParaRPr lang="en-US" altLang="zh-CN" sz="1800" b="1" dirty="0">
              <a:ea typeface="等线" panose="02010600030101010101" pitchFamily="2" charset="-122"/>
            </a:endParaRPr>
          </a:p>
        </p:txBody>
      </p:sp>
      <p:pic>
        <p:nvPicPr>
          <p:cNvPr id="2" name="图片 1" descr="校徽"/>
          <p:cNvPicPr>
            <a:picLocks noChangeAspect="1"/>
          </p:cNvPicPr>
          <p:nvPr>
            <p:custDataLst>
              <p:tags r:id="rId1"/>
            </p:custDataLst>
          </p:nvPr>
        </p:nvPicPr>
        <p:blipFill>
          <a:blip r:embed="rId2"/>
          <a:stretch>
            <a:fillRect/>
          </a:stretch>
        </p:blipFill>
        <p:spPr>
          <a:xfrm>
            <a:off x="9601200" y="382270"/>
            <a:ext cx="1814830" cy="181483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p:cNvSpPr>
          <p:nvPr>
            <p:ph type="title"/>
          </p:nvPr>
        </p:nvSpPr>
        <p:spPr>
          <a:ln/>
        </p:spPr>
        <p:txBody>
          <a:bodyPr vert="horz" wrap="square" lIns="91440" tIns="45720" rIns="91440" bIns="45720" anchor="ctr" anchorCtr="0"/>
          <a:p>
            <a:pPr eaLnBrk="1" hangingPunct="1"/>
            <a:r>
              <a:rPr lang="en-US" altLang="zh-CN" b="1" dirty="0">
                <a:ea typeface="等线 Light" panose="02010600030101010101" pitchFamily="2" charset="-122"/>
              </a:rPr>
              <a:t>     </a:t>
            </a:r>
            <a:r>
              <a:rPr lang="zh-CN" altLang="en-US" b="1" dirty="0">
                <a:ea typeface="等线 Light" panose="02010600030101010101" pitchFamily="2" charset="-122"/>
              </a:rPr>
              <a:t>事故的预防、报警和应急措施</a:t>
            </a:r>
            <a:r>
              <a:rPr lang="zh-CN" altLang="en-US" dirty="0">
                <a:ea typeface="等线 Light" panose="02010600030101010101" pitchFamily="2" charset="-122"/>
              </a:rPr>
              <a:t> </a:t>
            </a:r>
            <a:endParaRPr lang="zh-CN" altLang="en-US" dirty="0">
              <a:ea typeface="等线 Light" panose="02010600030101010101" pitchFamily="2" charset="-122"/>
            </a:endParaRPr>
          </a:p>
        </p:txBody>
      </p:sp>
      <p:sp>
        <p:nvSpPr>
          <p:cNvPr id="4099" name="Rectangle 4"/>
          <p:cNvSpPr/>
          <p:nvPr/>
        </p:nvSpPr>
        <p:spPr>
          <a:xfrm>
            <a:off x="1524000" y="0"/>
            <a:ext cx="1335088" cy="366713"/>
          </a:xfrm>
          <a:prstGeom prst="rect">
            <a:avLst/>
          </a:prstGeom>
          <a:noFill/>
          <a:ln w="9525">
            <a:noFill/>
          </a:ln>
        </p:spPr>
        <p:txBody>
          <a:bodyPr wrap="non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800" b="1" dirty="0">
                <a:ea typeface="等线" panose="02010600030101010101" pitchFamily="2" charset="-122"/>
              </a:rPr>
              <a:t>【</a:t>
            </a:r>
            <a:r>
              <a:rPr lang="zh-CN" altLang="en-US" sz="1800" b="1" dirty="0">
                <a:ea typeface="等线" panose="02010600030101010101" pitchFamily="2" charset="-122"/>
              </a:rPr>
              <a:t>第二章</a:t>
            </a:r>
            <a:r>
              <a:rPr lang="en-US" altLang="zh-CN" sz="1800" b="1" dirty="0">
                <a:ea typeface="等线" panose="02010600030101010101" pitchFamily="2" charset="-122"/>
              </a:rPr>
              <a:t>】</a:t>
            </a:r>
            <a:endParaRPr lang="en-US" altLang="zh-CN" sz="1800" b="1" dirty="0">
              <a:ea typeface="等线" panose="02010600030101010101" pitchFamily="2" charset="-122"/>
            </a:endParaRPr>
          </a:p>
        </p:txBody>
      </p:sp>
      <p:pic>
        <p:nvPicPr>
          <p:cNvPr id="4100" name="图片 3" descr="ks16"/>
          <p:cNvPicPr>
            <a:picLocks noChangeAspect="1"/>
          </p:cNvPicPr>
          <p:nvPr/>
        </p:nvPicPr>
        <p:blipFill>
          <a:blip r:embed="rId1"/>
          <a:stretch>
            <a:fillRect/>
          </a:stretch>
        </p:blipFill>
        <p:spPr>
          <a:xfrm>
            <a:off x="3352800" y="2524125"/>
            <a:ext cx="657225" cy="752475"/>
          </a:xfrm>
          <a:prstGeom prst="rect">
            <a:avLst/>
          </a:prstGeom>
          <a:noFill/>
          <a:ln w="9525">
            <a:noFill/>
          </a:ln>
        </p:spPr>
      </p:pic>
      <p:pic>
        <p:nvPicPr>
          <p:cNvPr id="4101" name="图片 4" descr="ks23"/>
          <p:cNvPicPr>
            <a:picLocks noChangeAspect="1"/>
          </p:cNvPicPr>
          <p:nvPr/>
        </p:nvPicPr>
        <p:blipFill>
          <a:blip r:embed="rId2"/>
          <a:stretch>
            <a:fillRect/>
          </a:stretch>
        </p:blipFill>
        <p:spPr>
          <a:xfrm>
            <a:off x="7010400" y="2590800"/>
            <a:ext cx="619125" cy="733425"/>
          </a:xfrm>
          <a:prstGeom prst="rect">
            <a:avLst/>
          </a:prstGeom>
          <a:noFill/>
          <a:ln w="9525">
            <a:noFill/>
          </a:ln>
        </p:spPr>
      </p:pic>
      <p:pic>
        <p:nvPicPr>
          <p:cNvPr id="4102" name="图片 5" descr="ks34"/>
          <p:cNvPicPr>
            <a:picLocks noChangeAspect="1"/>
          </p:cNvPicPr>
          <p:nvPr/>
        </p:nvPicPr>
        <p:blipFill>
          <a:blip r:embed="rId3"/>
          <a:stretch>
            <a:fillRect/>
          </a:stretch>
        </p:blipFill>
        <p:spPr>
          <a:xfrm>
            <a:off x="3276600" y="4267200"/>
            <a:ext cx="714375" cy="838200"/>
          </a:xfrm>
          <a:prstGeom prst="rect">
            <a:avLst/>
          </a:prstGeom>
          <a:noFill/>
          <a:ln w="9525">
            <a:noFill/>
          </a:ln>
        </p:spPr>
      </p:pic>
      <p:pic>
        <p:nvPicPr>
          <p:cNvPr id="4103" name="图片 6" descr="07004"/>
          <p:cNvPicPr>
            <a:picLocks noChangeAspect="1"/>
          </p:cNvPicPr>
          <p:nvPr/>
        </p:nvPicPr>
        <p:blipFill>
          <a:blip r:embed="rId4"/>
          <a:stretch>
            <a:fillRect/>
          </a:stretch>
        </p:blipFill>
        <p:spPr>
          <a:xfrm>
            <a:off x="6972300" y="4343400"/>
            <a:ext cx="800100" cy="685800"/>
          </a:xfrm>
          <a:prstGeom prst="rect">
            <a:avLst/>
          </a:prstGeom>
          <a:noFill/>
          <a:ln w="9525">
            <a:noFill/>
          </a:ln>
        </p:spPr>
      </p:pic>
      <p:sp>
        <p:nvSpPr>
          <p:cNvPr id="4104" name="Rectangle 28"/>
          <p:cNvSpPr/>
          <p:nvPr/>
        </p:nvSpPr>
        <p:spPr>
          <a:xfrm>
            <a:off x="3200400" y="2209800"/>
            <a:ext cx="6400800" cy="457200"/>
          </a:xfrm>
          <a:prstGeom prst="rect">
            <a:avLst/>
          </a:prstGeom>
          <a:noFill/>
          <a:ln w="9525">
            <a:noFill/>
          </a:ln>
        </p:spPr>
        <p:txBody>
          <a:bodyPr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 typeface="MS Gothic" panose="020B0609070205080204" pitchFamily="49" charset="-128"/>
              <a:buChar char="▲"/>
            </a:pPr>
            <a:r>
              <a:rPr lang="en-US" altLang="zh-CN" sz="1000" b="1" dirty="0">
                <a:ea typeface="MS Gothic" panose="020B0609070205080204" pitchFamily="49" charset="-128"/>
              </a:rPr>
              <a:t> </a:t>
            </a:r>
            <a:r>
              <a:rPr lang="zh-CN" altLang="en-US" sz="1000" dirty="0">
                <a:ea typeface="等线" panose="02010600030101010101" pitchFamily="2" charset="-122"/>
              </a:rPr>
              <a:t>红色表示禁止、停止的意思</a:t>
            </a:r>
            <a:r>
              <a:rPr lang="zh-CN" altLang="en-US" sz="1000" b="1" dirty="0">
                <a:ea typeface="等线" panose="02010600030101010101" pitchFamily="2" charset="-122"/>
              </a:rPr>
              <a:t>                                                         </a:t>
            </a:r>
            <a:r>
              <a:rPr lang="zh-CN" altLang="en-US" sz="1000" b="1" dirty="0">
                <a:ea typeface="MS Gothic" panose="020B0609070205080204" pitchFamily="49" charset="-128"/>
              </a:rPr>
              <a:t>▲</a:t>
            </a:r>
            <a:r>
              <a:rPr lang="zh-CN" altLang="en-US" sz="1000" b="1" dirty="0">
                <a:ea typeface="等线" panose="02010600030101010101" pitchFamily="2" charset="-122"/>
              </a:rPr>
              <a:t>  </a:t>
            </a:r>
            <a:r>
              <a:rPr lang="zh-CN" altLang="en-US" sz="1000" dirty="0">
                <a:ea typeface="等线" panose="02010600030101010101" pitchFamily="2" charset="-122"/>
              </a:rPr>
              <a:t>黄色表示注意、警告的意思 </a:t>
            </a:r>
            <a:r>
              <a:rPr lang="zh-CN" altLang="en-US" sz="1000" b="1" dirty="0">
                <a:ea typeface="等线" panose="02010600030101010101" pitchFamily="2" charset="-122"/>
              </a:rPr>
              <a:t>  </a:t>
            </a:r>
            <a:endParaRPr lang="zh-CN" altLang="en-US" sz="900" dirty="0">
              <a:ea typeface="等线" panose="02010600030101010101" pitchFamily="2" charset="-122"/>
            </a:endParaRPr>
          </a:p>
          <a:p>
            <a:pPr marL="0" lvl="0" indent="0" defTabSz="457200">
              <a:lnSpc>
                <a:spcPct val="100000"/>
              </a:lnSpc>
              <a:spcBef>
                <a:spcPct val="0"/>
              </a:spcBef>
              <a:buFontTx/>
              <a:buNone/>
            </a:pPr>
            <a:r>
              <a:rPr lang="zh-CN" altLang="en-US" sz="1400" b="1" dirty="0">
                <a:ea typeface="等线" panose="02010600030101010101" pitchFamily="2" charset="-122"/>
              </a:rPr>
              <a:t>        </a:t>
            </a:r>
            <a:endParaRPr lang="zh-CN" altLang="en-US" sz="1800" dirty="0">
              <a:latin typeface="Arial" panose="020B0604020202020204" pitchFamily="34" charset="0"/>
              <a:ea typeface="等线" panose="02010600030101010101" pitchFamily="2" charset="-122"/>
            </a:endParaRPr>
          </a:p>
        </p:txBody>
      </p:sp>
      <p:sp>
        <p:nvSpPr>
          <p:cNvPr id="4105" name="Rectangle 29"/>
          <p:cNvSpPr/>
          <p:nvPr/>
        </p:nvSpPr>
        <p:spPr>
          <a:xfrm>
            <a:off x="3581400" y="2819400"/>
            <a:ext cx="977900" cy="304800"/>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400" b="1" dirty="0">
                <a:ea typeface="等线" panose="02010600030101010101" pitchFamily="2" charset="-122"/>
              </a:rPr>
              <a:t>                    </a:t>
            </a:r>
            <a:endParaRPr lang="en-US" altLang="zh-CN" sz="1800" dirty="0">
              <a:latin typeface="Arial" panose="020B0604020202020204" pitchFamily="34" charset="0"/>
              <a:ea typeface="等线" panose="02010600030101010101" pitchFamily="2" charset="-122"/>
            </a:endParaRPr>
          </a:p>
        </p:txBody>
      </p:sp>
      <p:sp>
        <p:nvSpPr>
          <p:cNvPr id="4106" name="Rectangle 30"/>
          <p:cNvSpPr/>
          <p:nvPr/>
        </p:nvSpPr>
        <p:spPr>
          <a:xfrm>
            <a:off x="2362200" y="3778250"/>
            <a:ext cx="7391400" cy="641350"/>
          </a:xfrm>
          <a:prstGeom prst="rect">
            <a:avLst/>
          </a:prstGeom>
          <a:noFill/>
          <a:ln w="9525">
            <a:noFill/>
          </a:ln>
        </p:spPr>
        <p:txBody>
          <a:bodyPr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701675" defTabSz="457200" eaLnBrk="1" hangingPunct="1">
              <a:lnSpc>
                <a:spcPct val="100000"/>
              </a:lnSpc>
              <a:spcBef>
                <a:spcPct val="0"/>
              </a:spcBef>
              <a:buFont typeface="MS Gothic" panose="020B0609070205080204" pitchFamily="49" charset="-128"/>
              <a:buNone/>
            </a:pPr>
            <a:r>
              <a:rPr lang="en-US" altLang="zh-CN" sz="1800" dirty="0">
                <a:latin typeface="Verdana" panose="020B0604030504040204" pitchFamily="34" charset="0"/>
                <a:ea typeface="宋体" panose="02010600030101010101" pitchFamily="2" charset="-122"/>
              </a:rPr>
              <a:t> </a:t>
            </a:r>
            <a:r>
              <a:rPr lang="en-US" altLang="zh-CN" sz="1000" b="1" dirty="0">
                <a:ea typeface="宋体" panose="02010600030101010101" pitchFamily="2" charset="-122"/>
              </a:rPr>
              <a:t>▲</a:t>
            </a:r>
            <a:r>
              <a:rPr lang="zh-CN" altLang="en-US" sz="1000" dirty="0">
                <a:ea typeface="宋体" panose="02010600030101010101" pitchFamily="2" charset="-122"/>
              </a:rPr>
              <a:t>蓝色表示指令、必须遵守的意思</a:t>
            </a:r>
            <a:r>
              <a:rPr lang="zh-CN" altLang="en-US" sz="1000" b="1" dirty="0">
                <a:ea typeface="宋体" panose="02010600030101010101" pitchFamily="2" charset="-122"/>
              </a:rPr>
              <a:t>                                                    </a:t>
            </a:r>
            <a:r>
              <a:rPr lang="zh-CN" altLang="en-US" sz="1000" b="1" dirty="0">
                <a:ea typeface="MS Gothic" panose="020B0609070205080204" pitchFamily="49" charset="-128"/>
              </a:rPr>
              <a:t>▲  </a:t>
            </a:r>
            <a:r>
              <a:rPr lang="zh-CN" altLang="en-US" sz="1000" dirty="0">
                <a:ea typeface="宋体" panose="02010600030101010101" pitchFamily="2" charset="-122"/>
              </a:rPr>
              <a:t>绿色表示通行、安全和提供信息的意思</a:t>
            </a:r>
            <a:r>
              <a:rPr lang="zh-CN" altLang="en-US" sz="1000" b="1" dirty="0">
                <a:ea typeface="宋体" panose="02010600030101010101" pitchFamily="2" charset="-122"/>
              </a:rPr>
              <a:t>    </a:t>
            </a:r>
            <a:endParaRPr lang="zh-CN" altLang="en-US" sz="900" dirty="0">
              <a:latin typeface="Verdana" panose="020B0604030504040204" pitchFamily="34" charset="0"/>
              <a:ea typeface="宋体" panose="02010600030101010101" pitchFamily="2" charset="-122"/>
            </a:endParaRPr>
          </a:p>
          <a:p>
            <a:pPr marL="0" lvl="0" indent="701675" defTabSz="457200">
              <a:lnSpc>
                <a:spcPct val="100000"/>
              </a:lnSpc>
              <a:spcBef>
                <a:spcPct val="0"/>
              </a:spcBef>
              <a:buFontTx/>
              <a:buNone/>
            </a:pPr>
            <a:endParaRPr lang="en-US" altLang="zh-CN" sz="1800" dirty="0">
              <a:latin typeface="Arial" panose="020B0604020202020204" pitchFamily="34" charset="0"/>
              <a:ea typeface="宋体" panose="02010600030101010101" pitchFamily="2" charset="-122"/>
            </a:endParaRPr>
          </a:p>
        </p:txBody>
      </p:sp>
      <p:sp>
        <p:nvSpPr>
          <p:cNvPr id="4107" name="Rectangle 31"/>
          <p:cNvSpPr/>
          <p:nvPr/>
        </p:nvSpPr>
        <p:spPr>
          <a:xfrm>
            <a:off x="3527425" y="4735513"/>
            <a:ext cx="906463" cy="307975"/>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400" b="1" dirty="0">
                <a:ea typeface="等线" panose="02010600030101010101" pitchFamily="2" charset="-122"/>
              </a:rPr>
              <a:t>                  </a:t>
            </a:r>
            <a:endParaRPr lang="en-US" altLang="zh-CN" sz="1800" dirty="0">
              <a:latin typeface="Arial" panose="020B0604020202020204" pitchFamily="34" charset="0"/>
              <a:ea typeface="等线" panose="02010600030101010101" pitchFamily="2" charset="-122"/>
            </a:endParaRPr>
          </a:p>
        </p:txBody>
      </p:sp>
      <p:sp>
        <p:nvSpPr>
          <p:cNvPr id="4108" name="Rectangle 32"/>
          <p:cNvSpPr/>
          <p:nvPr/>
        </p:nvSpPr>
        <p:spPr>
          <a:xfrm>
            <a:off x="2017713" y="1676400"/>
            <a:ext cx="1335087" cy="366713"/>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AutoNum type="arabicDbPeriod"/>
            </a:pPr>
            <a:r>
              <a:rPr lang="zh-CN" altLang="en-US" sz="1800" b="1" dirty="0">
                <a:ea typeface="等线" panose="02010600030101010101" pitchFamily="2" charset="-122"/>
              </a:rPr>
              <a:t>、安全色</a:t>
            </a:r>
            <a:endParaRPr lang="zh-CN" altLang="en-US" sz="1800" b="1" dirty="0">
              <a:ea typeface="等线" panose="02010600030101010101" pitchFamily="2" charset="-122"/>
            </a:endParaRPr>
          </a:p>
        </p:txBody>
      </p:sp>
      <p:pic>
        <p:nvPicPr>
          <p:cNvPr id="2" name="图片 1" descr="校徽"/>
          <p:cNvPicPr>
            <a:picLocks noChangeAspect="1"/>
          </p:cNvPicPr>
          <p:nvPr>
            <p:custDataLst>
              <p:tags r:id="rId5"/>
            </p:custDataLst>
          </p:nvPr>
        </p:nvPicPr>
        <p:blipFill>
          <a:blip r:embed="rId6"/>
          <a:stretch>
            <a:fillRect/>
          </a:stretch>
        </p:blipFill>
        <p:spPr>
          <a:xfrm>
            <a:off x="9601200" y="382270"/>
            <a:ext cx="1814830" cy="181483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4"/>
          <p:cNvSpPr/>
          <p:nvPr/>
        </p:nvSpPr>
        <p:spPr>
          <a:xfrm>
            <a:off x="1524000" y="0"/>
            <a:ext cx="1335088" cy="366713"/>
          </a:xfrm>
          <a:prstGeom prst="rect">
            <a:avLst/>
          </a:prstGeom>
          <a:noFill/>
          <a:ln w="9525">
            <a:noFill/>
          </a:ln>
        </p:spPr>
        <p:txBody>
          <a:bodyPr wrap="non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800" b="1" dirty="0">
                <a:ea typeface="等线" panose="02010600030101010101" pitchFamily="2" charset="-122"/>
              </a:rPr>
              <a:t>【</a:t>
            </a:r>
            <a:r>
              <a:rPr lang="zh-CN" altLang="en-US" sz="1800" b="1" dirty="0">
                <a:ea typeface="等线" panose="02010600030101010101" pitchFamily="2" charset="-122"/>
              </a:rPr>
              <a:t>第二章</a:t>
            </a:r>
            <a:r>
              <a:rPr lang="en-US" altLang="zh-CN" sz="1800" b="1" dirty="0">
                <a:ea typeface="等线" panose="02010600030101010101" pitchFamily="2" charset="-122"/>
              </a:rPr>
              <a:t>】</a:t>
            </a:r>
            <a:endParaRPr lang="en-US" altLang="zh-CN" sz="1800" b="1" dirty="0">
              <a:ea typeface="等线" panose="02010600030101010101" pitchFamily="2" charset="-122"/>
            </a:endParaRPr>
          </a:p>
        </p:txBody>
      </p:sp>
      <p:sp>
        <p:nvSpPr>
          <p:cNvPr id="5123" name="Rectangle 5"/>
          <p:cNvSpPr>
            <a:spLocks noGrp="1"/>
          </p:cNvSpPr>
          <p:nvPr>
            <p:ph type="title"/>
          </p:nvPr>
        </p:nvSpPr>
        <p:spPr>
          <a:ln/>
        </p:spPr>
        <p:txBody>
          <a:bodyPr vert="horz" wrap="square" lIns="91440" tIns="45720" rIns="91440" bIns="45720" anchor="ctr" anchorCtr="0"/>
          <a:p>
            <a:pPr eaLnBrk="1" hangingPunct="1"/>
            <a:r>
              <a:rPr lang="en-US" altLang="zh-CN" dirty="0">
                <a:ea typeface="等线 Light" panose="02010600030101010101" pitchFamily="2" charset="-122"/>
              </a:rPr>
              <a:t>     </a:t>
            </a:r>
            <a:r>
              <a:rPr lang="zh-CN" altLang="en-US" b="1" dirty="0">
                <a:ea typeface="等线 Light" panose="02010600030101010101" pitchFamily="2" charset="-122"/>
              </a:rPr>
              <a:t>事故的预防、报警和应急措施</a:t>
            </a:r>
            <a:r>
              <a:rPr lang="zh-CN" altLang="en-US" dirty="0">
                <a:ea typeface="等线 Light" panose="02010600030101010101" pitchFamily="2" charset="-122"/>
              </a:rPr>
              <a:t> </a:t>
            </a:r>
            <a:endParaRPr lang="zh-CN" altLang="en-US" dirty="0">
              <a:ea typeface="等线 Light" panose="02010600030101010101" pitchFamily="2" charset="-122"/>
            </a:endParaRPr>
          </a:p>
        </p:txBody>
      </p:sp>
      <p:sp>
        <p:nvSpPr>
          <p:cNvPr id="5124" name="Rectangle 7"/>
          <p:cNvSpPr/>
          <p:nvPr/>
        </p:nvSpPr>
        <p:spPr>
          <a:xfrm>
            <a:off x="1981200" y="1676400"/>
            <a:ext cx="1565275" cy="366713"/>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b="1" dirty="0">
                <a:ea typeface="等线" panose="02010600030101010101" pitchFamily="2" charset="-122"/>
              </a:rPr>
              <a:t>二、安全标志</a:t>
            </a:r>
            <a:endParaRPr lang="zh-CN" altLang="en-US" sz="1800" b="1" dirty="0">
              <a:ea typeface="等线" panose="02010600030101010101" pitchFamily="2" charset="-122"/>
            </a:endParaRPr>
          </a:p>
        </p:txBody>
      </p:sp>
      <p:sp>
        <p:nvSpPr>
          <p:cNvPr id="5125" name="Rectangle 17"/>
          <p:cNvSpPr/>
          <p:nvPr/>
        </p:nvSpPr>
        <p:spPr>
          <a:xfrm>
            <a:off x="1524000" y="581025"/>
            <a:ext cx="1463675" cy="304800"/>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400" b="1" dirty="0">
                <a:latin typeface="Arial" panose="020B0604020202020204" pitchFamily="34" charset="0"/>
                <a:ea typeface="等线" panose="02010600030101010101" pitchFamily="2" charset="-122"/>
              </a:rPr>
              <a:t>                          </a:t>
            </a:r>
            <a:endParaRPr lang="en-US" altLang="zh-CN" sz="1800" dirty="0">
              <a:latin typeface="Arial" panose="020B0604020202020204" pitchFamily="34" charset="0"/>
              <a:ea typeface="等线" panose="02010600030101010101" pitchFamily="2" charset="-122"/>
            </a:endParaRPr>
          </a:p>
        </p:txBody>
      </p:sp>
      <p:sp>
        <p:nvSpPr>
          <p:cNvPr id="5126" name="Rectangle 18"/>
          <p:cNvSpPr/>
          <p:nvPr/>
        </p:nvSpPr>
        <p:spPr>
          <a:xfrm>
            <a:off x="1524000" y="1454150"/>
            <a:ext cx="184150" cy="368300"/>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endParaRPr lang="zh-CN" altLang="en-US" sz="1800" dirty="0">
              <a:ea typeface="等线" panose="02010600030101010101" pitchFamily="2" charset="-122"/>
            </a:endParaRPr>
          </a:p>
        </p:txBody>
      </p:sp>
      <p:sp>
        <p:nvSpPr>
          <p:cNvPr id="5127" name="Rectangle 20"/>
          <p:cNvSpPr/>
          <p:nvPr/>
        </p:nvSpPr>
        <p:spPr>
          <a:xfrm>
            <a:off x="1524000" y="2755900"/>
            <a:ext cx="184150" cy="368300"/>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endParaRPr lang="zh-CN" altLang="en-US" sz="1800" dirty="0">
              <a:ea typeface="等线" panose="02010600030101010101" pitchFamily="2" charset="-122"/>
            </a:endParaRPr>
          </a:p>
        </p:txBody>
      </p:sp>
      <p:sp>
        <p:nvSpPr>
          <p:cNvPr id="5128" name="Rectangle 21"/>
          <p:cNvSpPr/>
          <p:nvPr/>
        </p:nvSpPr>
        <p:spPr>
          <a:xfrm>
            <a:off x="1524000" y="2936875"/>
            <a:ext cx="1587500" cy="722313"/>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br>
              <a:rPr lang="en-US" altLang="zh-CN" sz="900" dirty="0">
                <a:ea typeface="等线" panose="02010600030101010101" pitchFamily="2" charset="-122"/>
              </a:rPr>
            </a:br>
            <a:endParaRPr lang="en-US" altLang="zh-CN" sz="1800" dirty="0">
              <a:latin typeface="Arial" panose="020B0604020202020204" pitchFamily="34" charset="0"/>
              <a:ea typeface="等线" panose="02010600030101010101" pitchFamily="2" charset="-122"/>
            </a:endParaRPr>
          </a:p>
          <a:p>
            <a:pPr marL="0" lvl="0" indent="0" defTabSz="457200">
              <a:lnSpc>
                <a:spcPct val="100000"/>
              </a:lnSpc>
              <a:spcBef>
                <a:spcPct val="0"/>
              </a:spcBef>
              <a:buFontTx/>
              <a:buNone/>
            </a:pPr>
            <a:r>
              <a:rPr lang="en-US" altLang="zh-CN" sz="1400" b="1" dirty="0">
                <a:ea typeface="等线" panose="02010600030101010101" pitchFamily="2" charset="-122"/>
              </a:rPr>
              <a:t>                                   </a:t>
            </a:r>
            <a:endParaRPr lang="en-US" altLang="zh-CN" sz="1800" dirty="0">
              <a:latin typeface="Arial" panose="020B0604020202020204" pitchFamily="34" charset="0"/>
              <a:ea typeface="等线" panose="02010600030101010101" pitchFamily="2" charset="-122"/>
            </a:endParaRPr>
          </a:p>
        </p:txBody>
      </p:sp>
      <p:sp>
        <p:nvSpPr>
          <p:cNvPr id="5129" name="Rectangle 22"/>
          <p:cNvSpPr/>
          <p:nvPr/>
        </p:nvSpPr>
        <p:spPr>
          <a:xfrm>
            <a:off x="1524000" y="4541838"/>
            <a:ext cx="184150" cy="503237"/>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endParaRPr lang="en-US" altLang="zh-CN" sz="900" dirty="0">
              <a:ea typeface="等线" panose="02010600030101010101" pitchFamily="2" charset="-122"/>
            </a:endParaRPr>
          </a:p>
          <a:p>
            <a:pPr marL="0" lvl="0" indent="0" defTabSz="457200">
              <a:lnSpc>
                <a:spcPct val="100000"/>
              </a:lnSpc>
              <a:spcBef>
                <a:spcPct val="0"/>
              </a:spcBef>
              <a:buFontTx/>
              <a:buNone/>
            </a:pPr>
            <a:endParaRPr lang="en-US" altLang="zh-CN" sz="1800" dirty="0">
              <a:latin typeface="Arial" panose="020B0604020202020204" pitchFamily="34" charset="0"/>
              <a:ea typeface="等线" panose="02010600030101010101" pitchFamily="2" charset="-122"/>
            </a:endParaRPr>
          </a:p>
        </p:txBody>
      </p:sp>
      <p:sp>
        <p:nvSpPr>
          <p:cNvPr id="5130" name="Rectangle 24"/>
          <p:cNvSpPr/>
          <p:nvPr/>
        </p:nvSpPr>
        <p:spPr>
          <a:xfrm>
            <a:off x="1524000" y="6294438"/>
            <a:ext cx="184150" cy="503237"/>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endParaRPr lang="en-US" altLang="zh-CN" sz="900" dirty="0">
              <a:ea typeface="等线" panose="02010600030101010101" pitchFamily="2" charset="-122"/>
            </a:endParaRPr>
          </a:p>
          <a:p>
            <a:pPr marL="0" lvl="0" indent="0" defTabSz="457200">
              <a:lnSpc>
                <a:spcPct val="100000"/>
              </a:lnSpc>
              <a:spcBef>
                <a:spcPct val="0"/>
              </a:spcBef>
              <a:buFontTx/>
              <a:buNone/>
            </a:pPr>
            <a:endParaRPr lang="en-US" altLang="zh-CN" sz="1800" dirty="0">
              <a:latin typeface="Arial" panose="020B0604020202020204" pitchFamily="34" charset="0"/>
              <a:ea typeface="等线" panose="02010600030101010101" pitchFamily="2" charset="-122"/>
            </a:endParaRPr>
          </a:p>
        </p:txBody>
      </p:sp>
      <p:sp>
        <p:nvSpPr>
          <p:cNvPr id="5131" name="Rectangle 25"/>
          <p:cNvSpPr/>
          <p:nvPr/>
        </p:nvSpPr>
        <p:spPr>
          <a:xfrm>
            <a:off x="2681288" y="2209800"/>
            <a:ext cx="6157912" cy="366713"/>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dirty="0">
                <a:ea typeface="等线" panose="02010600030101010101" pitchFamily="2" charset="-122"/>
              </a:rPr>
              <a:t>安全标志类型：</a:t>
            </a:r>
            <a:r>
              <a:rPr lang="zh-CN" altLang="en-US" sz="1800" b="1" dirty="0">
                <a:ea typeface="等线" panose="02010600030101010101" pitchFamily="2" charset="-122"/>
              </a:rPr>
              <a:t>禁止标志、警告标志、指令标志、提示标志</a:t>
            </a:r>
            <a:endParaRPr lang="zh-CN" altLang="en-US" sz="1800" b="1" dirty="0">
              <a:ea typeface="等线" panose="02010600030101010101" pitchFamily="2" charset="-122"/>
            </a:endParaRPr>
          </a:p>
        </p:txBody>
      </p:sp>
      <p:sp>
        <p:nvSpPr>
          <p:cNvPr id="5132" name="Rectangle 27"/>
          <p:cNvSpPr/>
          <p:nvPr/>
        </p:nvSpPr>
        <p:spPr>
          <a:xfrm>
            <a:off x="2819400" y="2743200"/>
            <a:ext cx="3429000" cy="609600"/>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000" dirty="0">
                <a:latin typeface="Times New Roman" panose="02020603050405020304" pitchFamily="18" charset="0"/>
                <a:ea typeface="等线" panose="02010600030101010101" pitchFamily="2" charset="-122"/>
              </a:rPr>
              <a:t>禁止标志的含义是禁止人们不安全行为的图形标志。其基本型式为带斜杠的圆形框。圆环和斜杠为红色，图形符号为黑色，衬底为白色。</a:t>
            </a:r>
            <a:endParaRPr lang="zh-CN" altLang="en-US" sz="1000" dirty="0">
              <a:latin typeface="Times New Roman" panose="02020603050405020304" pitchFamily="18" charset="0"/>
              <a:ea typeface="等线" panose="02010600030101010101" pitchFamily="2" charset="-122"/>
            </a:endParaRPr>
          </a:p>
        </p:txBody>
      </p:sp>
      <p:pic>
        <p:nvPicPr>
          <p:cNvPr id="5133" name="对象 7"/>
          <p:cNvPicPr/>
          <p:nvPr/>
        </p:nvPicPr>
        <p:blipFill>
          <a:blip r:embed="rId1"/>
          <a:srcRect t="-613" r="-8661" b="-8333"/>
          <a:stretch>
            <a:fillRect/>
          </a:stretch>
        </p:blipFill>
        <p:spPr>
          <a:xfrm>
            <a:off x="6858000" y="2667000"/>
            <a:ext cx="1362075" cy="752475"/>
          </a:xfrm>
          <a:prstGeom prst="rect">
            <a:avLst/>
          </a:prstGeom>
          <a:noFill/>
          <a:ln w="9525">
            <a:noFill/>
          </a:ln>
        </p:spPr>
      </p:pic>
      <p:sp>
        <p:nvSpPr>
          <p:cNvPr id="5134" name="Rectangle 29"/>
          <p:cNvSpPr/>
          <p:nvPr/>
        </p:nvSpPr>
        <p:spPr>
          <a:xfrm>
            <a:off x="2819400" y="3581400"/>
            <a:ext cx="3429000" cy="609600"/>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just" defTabSz="457200" eaLnBrk="1" hangingPunct="1">
              <a:lnSpc>
                <a:spcPct val="100000"/>
              </a:lnSpc>
              <a:spcBef>
                <a:spcPct val="0"/>
              </a:spcBef>
              <a:buFontTx/>
              <a:buNone/>
            </a:pPr>
            <a:r>
              <a:rPr lang="zh-CN" altLang="en-US" sz="1000" dirty="0">
                <a:latin typeface="Times New Roman" panose="02020603050405020304" pitchFamily="18" charset="0"/>
                <a:ea typeface="等线" panose="02010600030101010101" pitchFamily="2" charset="-122"/>
              </a:rPr>
              <a:t>警告标志的含义是提醒人们对周围环境引起注意，以避免可能发生危险的图形标志。其基本型式是正三角形边框。三角形边框及图形为黑色，衬底为黄色。</a:t>
            </a:r>
            <a:endParaRPr lang="zh-CN" altLang="en-US" sz="1800" dirty="0">
              <a:ea typeface="等线" panose="02010600030101010101" pitchFamily="2" charset="-122"/>
            </a:endParaRPr>
          </a:p>
        </p:txBody>
      </p:sp>
      <p:pic>
        <p:nvPicPr>
          <p:cNvPr id="5135" name="对象 8"/>
          <p:cNvPicPr/>
          <p:nvPr/>
        </p:nvPicPr>
        <p:blipFill>
          <a:blip r:embed="rId2"/>
          <a:srcRect t="-655" r="-12369" b="-786"/>
          <a:stretch>
            <a:fillRect/>
          </a:stretch>
        </p:blipFill>
        <p:spPr>
          <a:xfrm>
            <a:off x="6858000" y="3581400"/>
            <a:ext cx="1476375" cy="571500"/>
          </a:xfrm>
          <a:prstGeom prst="rect">
            <a:avLst/>
          </a:prstGeom>
          <a:noFill/>
          <a:ln w="9525">
            <a:noFill/>
          </a:ln>
        </p:spPr>
      </p:pic>
      <p:sp>
        <p:nvSpPr>
          <p:cNvPr id="5136" name="Rectangle 31"/>
          <p:cNvSpPr/>
          <p:nvPr/>
        </p:nvSpPr>
        <p:spPr>
          <a:xfrm>
            <a:off x="2819400" y="4343400"/>
            <a:ext cx="3429000" cy="914400"/>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just" defTabSz="457200" eaLnBrk="1" hangingPunct="1">
              <a:lnSpc>
                <a:spcPct val="100000"/>
              </a:lnSpc>
              <a:spcBef>
                <a:spcPct val="0"/>
              </a:spcBef>
              <a:buFontTx/>
              <a:buNone/>
            </a:pPr>
            <a:r>
              <a:rPr lang="zh-CN" altLang="en-US" sz="1000" dirty="0">
                <a:latin typeface="Times New Roman" panose="02020603050405020304" pitchFamily="18" charset="0"/>
                <a:ea typeface="等线" panose="02010600030101010101" pitchFamily="2" charset="-122"/>
              </a:rPr>
              <a:t>指令标志的含义是强制人们必须做出某种动作或采用防范措施的图形标志。其基本型式是圆形边框。图形符号为白色，衬底为蓝色。</a:t>
            </a:r>
            <a:endParaRPr lang="zh-CN" altLang="en-US" sz="1800" dirty="0">
              <a:ea typeface="等线" panose="02010600030101010101" pitchFamily="2" charset="-122"/>
            </a:endParaRPr>
          </a:p>
        </p:txBody>
      </p:sp>
      <p:sp>
        <p:nvSpPr>
          <p:cNvPr id="5137" name="Rectangle 32"/>
          <p:cNvSpPr/>
          <p:nvPr/>
        </p:nvSpPr>
        <p:spPr>
          <a:xfrm>
            <a:off x="2819400" y="5410200"/>
            <a:ext cx="3429000" cy="752475"/>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just" defTabSz="457200" eaLnBrk="1" hangingPunct="1">
              <a:lnSpc>
                <a:spcPct val="100000"/>
              </a:lnSpc>
              <a:spcBef>
                <a:spcPct val="0"/>
              </a:spcBef>
              <a:buFontTx/>
              <a:buNone/>
            </a:pPr>
            <a:r>
              <a:rPr lang="zh-CN" altLang="en-US" sz="1000" dirty="0">
                <a:latin typeface="Times New Roman" panose="02020603050405020304" pitchFamily="18" charset="0"/>
                <a:ea typeface="等线" panose="02010600030101010101" pitchFamily="2" charset="-122"/>
              </a:rPr>
              <a:t>提示标志的含义是向人们提供某种信息的图形标志。其基本型式是正方形边框。图形符号为白色，衬底为绿色。</a:t>
            </a:r>
            <a:endParaRPr lang="zh-CN" altLang="en-US" sz="1800" dirty="0">
              <a:ea typeface="等线" panose="02010600030101010101" pitchFamily="2" charset="-122"/>
            </a:endParaRPr>
          </a:p>
        </p:txBody>
      </p:sp>
      <p:pic>
        <p:nvPicPr>
          <p:cNvPr id="5138" name="图片 9" descr="ks35"/>
          <p:cNvPicPr>
            <a:picLocks noChangeAspect="1"/>
          </p:cNvPicPr>
          <p:nvPr/>
        </p:nvPicPr>
        <p:blipFill>
          <a:blip r:embed="rId3"/>
          <a:stretch>
            <a:fillRect/>
          </a:stretch>
        </p:blipFill>
        <p:spPr>
          <a:xfrm>
            <a:off x="6858000" y="4343400"/>
            <a:ext cx="800100" cy="885825"/>
          </a:xfrm>
          <a:prstGeom prst="rect">
            <a:avLst/>
          </a:prstGeom>
          <a:noFill/>
          <a:ln w="9525">
            <a:noFill/>
          </a:ln>
        </p:spPr>
      </p:pic>
      <p:pic>
        <p:nvPicPr>
          <p:cNvPr id="5139" name="对象 10"/>
          <p:cNvPicPr/>
          <p:nvPr/>
        </p:nvPicPr>
        <p:blipFill>
          <a:blip r:embed="rId4"/>
          <a:srcRect t="-423" r="-11575" b="-801"/>
          <a:stretch>
            <a:fillRect/>
          </a:stretch>
        </p:blipFill>
        <p:spPr>
          <a:xfrm>
            <a:off x="6838950" y="5486400"/>
            <a:ext cx="1314450" cy="533400"/>
          </a:xfrm>
          <a:prstGeom prst="rect">
            <a:avLst/>
          </a:prstGeom>
          <a:noFill/>
          <a:ln w="9525">
            <a:noFill/>
          </a:ln>
        </p:spPr>
      </p:pic>
      <p:pic>
        <p:nvPicPr>
          <p:cNvPr id="2" name="图片 1" descr="校徽"/>
          <p:cNvPicPr>
            <a:picLocks noChangeAspect="1"/>
          </p:cNvPicPr>
          <p:nvPr>
            <p:custDataLst>
              <p:tags r:id="rId5"/>
            </p:custDataLst>
          </p:nvPr>
        </p:nvPicPr>
        <p:blipFill>
          <a:blip r:embed="rId6"/>
          <a:stretch>
            <a:fillRect/>
          </a:stretch>
        </p:blipFill>
        <p:spPr>
          <a:xfrm>
            <a:off x="9601200" y="382270"/>
            <a:ext cx="1814830" cy="181483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2"/>
          <p:cNvSpPr>
            <a:spLocks noGrp="1"/>
          </p:cNvSpPr>
          <p:nvPr>
            <p:ph type="title"/>
          </p:nvPr>
        </p:nvSpPr>
        <p:spPr>
          <a:ln/>
        </p:spPr>
        <p:txBody>
          <a:bodyPr vert="horz" wrap="square" lIns="91440" tIns="45720" rIns="91440" bIns="45720" anchor="ctr" anchorCtr="0"/>
          <a:p>
            <a:pPr eaLnBrk="1" hangingPunct="1"/>
            <a:r>
              <a:rPr lang="en-US" altLang="zh-CN" dirty="0">
                <a:ea typeface="等线 Light" panose="02010600030101010101" pitchFamily="2" charset="-122"/>
              </a:rPr>
              <a:t>     </a:t>
            </a:r>
            <a:r>
              <a:rPr lang="zh-CN" altLang="en-US" b="1" dirty="0">
                <a:ea typeface="等线 Light" panose="02010600030101010101" pitchFamily="2" charset="-122"/>
              </a:rPr>
              <a:t>事故的预防、报警和应急措施</a:t>
            </a:r>
            <a:r>
              <a:rPr lang="zh-CN" altLang="en-US" dirty="0">
                <a:ea typeface="等线 Light" panose="02010600030101010101" pitchFamily="2" charset="-122"/>
              </a:rPr>
              <a:t> </a:t>
            </a:r>
            <a:endParaRPr lang="zh-CN" altLang="en-US" dirty="0">
              <a:ea typeface="等线 Light" panose="02010600030101010101" pitchFamily="2" charset="-122"/>
            </a:endParaRPr>
          </a:p>
        </p:txBody>
      </p:sp>
      <p:sp>
        <p:nvSpPr>
          <p:cNvPr id="6147" name="Rectangle 4"/>
          <p:cNvSpPr/>
          <p:nvPr/>
        </p:nvSpPr>
        <p:spPr>
          <a:xfrm>
            <a:off x="1524000" y="0"/>
            <a:ext cx="1335088" cy="366713"/>
          </a:xfrm>
          <a:prstGeom prst="rect">
            <a:avLst/>
          </a:prstGeom>
          <a:noFill/>
          <a:ln w="9525">
            <a:noFill/>
          </a:ln>
        </p:spPr>
        <p:txBody>
          <a:bodyPr wrap="non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800" b="1" dirty="0">
                <a:ea typeface="等线" panose="02010600030101010101" pitchFamily="2" charset="-122"/>
              </a:rPr>
              <a:t>【</a:t>
            </a:r>
            <a:r>
              <a:rPr lang="zh-CN" altLang="en-US" sz="1800" b="1" dirty="0">
                <a:ea typeface="等线" panose="02010600030101010101" pitchFamily="2" charset="-122"/>
              </a:rPr>
              <a:t>第二章</a:t>
            </a:r>
            <a:r>
              <a:rPr lang="en-US" altLang="zh-CN" sz="1800" b="1" dirty="0">
                <a:ea typeface="等线" panose="02010600030101010101" pitchFamily="2" charset="-122"/>
              </a:rPr>
              <a:t>】</a:t>
            </a:r>
            <a:endParaRPr lang="en-US" altLang="zh-CN" sz="1800" b="1" dirty="0">
              <a:ea typeface="等线" panose="02010600030101010101" pitchFamily="2" charset="-122"/>
            </a:endParaRPr>
          </a:p>
        </p:txBody>
      </p:sp>
      <p:sp>
        <p:nvSpPr>
          <p:cNvPr id="6148" name="Text Box 5"/>
          <p:cNvSpPr txBox="1"/>
          <p:nvPr/>
        </p:nvSpPr>
        <p:spPr>
          <a:xfrm>
            <a:off x="1752600" y="1752600"/>
            <a:ext cx="8763000" cy="1465263"/>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b="1" dirty="0">
                <a:ea typeface="等线" panose="02010600030101010101" pitchFamily="2" charset="-122"/>
              </a:rPr>
              <a:t>三、劳动防护用品的使用常识</a:t>
            </a:r>
            <a:endParaRPr lang="zh-CN" altLang="en-US" sz="1800" b="1" dirty="0">
              <a:ea typeface="等线" panose="02010600030101010101" pitchFamily="2" charset="-122"/>
            </a:endParaRPr>
          </a:p>
          <a:p>
            <a:pPr marL="0" lvl="0" indent="0" defTabSz="457200" eaLnBrk="1" hangingPunct="1">
              <a:lnSpc>
                <a:spcPct val="100000"/>
              </a:lnSpc>
              <a:spcBef>
                <a:spcPct val="0"/>
              </a:spcBef>
              <a:buFontTx/>
              <a:buNone/>
            </a:pPr>
            <a:r>
              <a:rPr lang="zh-CN" altLang="en-US" sz="1800" b="1" dirty="0">
                <a:ea typeface="等线" panose="02010600030101010101" pitchFamily="2" charset="-122"/>
              </a:rPr>
              <a:t>      </a:t>
            </a:r>
            <a:r>
              <a:rPr lang="zh-CN" altLang="en-US" sz="1800" dirty="0">
                <a:ea typeface="等线" panose="02010600030101010101" pitchFamily="2" charset="-122"/>
              </a:rPr>
              <a:t>生产过程中存在着各种危险或有害因素，会伤害职工的身体，损害健康，有时甚至致人死亡。长期来，人们汲取了各类事故的教训和经验，在劳动中</a:t>
            </a:r>
            <a:r>
              <a:rPr lang="zh-CN" altLang="en-US" sz="1800" b="1" dirty="0">
                <a:ea typeface="等线" panose="02010600030101010101" pitchFamily="2" charset="-122"/>
              </a:rPr>
              <a:t>按规定使用劳动防护品</a:t>
            </a:r>
            <a:r>
              <a:rPr lang="zh-CN" altLang="en-US" sz="1800" dirty="0">
                <a:ea typeface="等线" panose="02010600030101010101" pitchFamily="2" charset="-122"/>
              </a:rPr>
              <a:t>是十分必要的。</a:t>
            </a:r>
            <a:endParaRPr lang="zh-CN" altLang="en-US" sz="1800" b="1" dirty="0">
              <a:ea typeface="等线" panose="02010600030101010101" pitchFamily="2" charset="-122"/>
            </a:endParaRPr>
          </a:p>
          <a:p>
            <a:pPr marL="0" lvl="0" indent="0" defTabSz="457200" eaLnBrk="1" hangingPunct="1">
              <a:lnSpc>
                <a:spcPct val="100000"/>
              </a:lnSpc>
              <a:spcBef>
                <a:spcPct val="0"/>
              </a:spcBef>
              <a:buFontTx/>
              <a:buNone/>
            </a:pPr>
            <a:r>
              <a:rPr lang="zh-CN" altLang="en-US" sz="1800" b="1" dirty="0">
                <a:ea typeface="等线" panose="02010600030101010101" pitchFamily="2" charset="-122"/>
              </a:rPr>
              <a:t>               </a:t>
            </a:r>
            <a:r>
              <a:rPr lang="zh-CN" altLang="en-US" sz="1800" b="1" dirty="0">
                <a:ea typeface="等线" panose="02010600030101010101" pitchFamily="2" charset="-122"/>
                <a:sym typeface="Wingdings" panose="05000000000000000000" pitchFamily="2" charset="2"/>
              </a:rPr>
              <a:t></a:t>
            </a:r>
            <a:r>
              <a:rPr lang="zh-CN" altLang="en-US" sz="1800" b="1" dirty="0">
                <a:ea typeface="等线" panose="02010600030101010101" pitchFamily="2" charset="-122"/>
              </a:rPr>
              <a:t>工作服          </a:t>
            </a:r>
            <a:r>
              <a:rPr lang="zh-CN" altLang="en-US" sz="1800" b="1" dirty="0">
                <a:ea typeface="等线" panose="02010600030101010101" pitchFamily="2" charset="-122"/>
                <a:sym typeface="Wingdings" panose="05000000000000000000" pitchFamily="2" charset="2"/>
              </a:rPr>
              <a:t></a:t>
            </a:r>
            <a:r>
              <a:rPr lang="zh-CN" altLang="en-US" sz="1800" b="1" dirty="0">
                <a:ea typeface="等线" panose="02010600030101010101" pitchFamily="2" charset="-122"/>
              </a:rPr>
              <a:t>橡胶鞋           </a:t>
            </a:r>
            <a:r>
              <a:rPr lang="zh-CN" altLang="en-US" sz="1800" b="1" dirty="0">
                <a:ea typeface="等线" panose="02010600030101010101" pitchFamily="2" charset="-122"/>
                <a:sym typeface="Wingdings" panose="05000000000000000000" pitchFamily="2" charset="2"/>
              </a:rPr>
              <a:t></a:t>
            </a:r>
            <a:r>
              <a:rPr lang="zh-CN" altLang="en-US" sz="1800" b="1" dirty="0">
                <a:ea typeface="等线" panose="02010600030101010101" pitchFamily="2" charset="-122"/>
              </a:rPr>
              <a:t>套鞋            </a:t>
            </a:r>
            <a:r>
              <a:rPr lang="zh-CN" altLang="en-US" sz="1800" b="1" dirty="0">
                <a:ea typeface="等线" panose="02010600030101010101" pitchFamily="2" charset="-122"/>
                <a:sym typeface="Wingdings" panose="05000000000000000000" pitchFamily="2" charset="2"/>
              </a:rPr>
              <a:t></a:t>
            </a:r>
            <a:r>
              <a:rPr lang="zh-CN" altLang="en-US" sz="1800" b="1" dirty="0">
                <a:ea typeface="等线" panose="02010600030101010101" pitchFamily="2" charset="-122"/>
              </a:rPr>
              <a:t>口罩</a:t>
            </a:r>
            <a:endParaRPr lang="zh-CN" altLang="en-US" sz="1800" b="1" dirty="0">
              <a:ea typeface="等线" panose="02010600030101010101" pitchFamily="2" charset="-122"/>
            </a:endParaRPr>
          </a:p>
        </p:txBody>
      </p:sp>
      <p:pic>
        <p:nvPicPr>
          <p:cNvPr id="6149" name="图片 11" descr="T1CVBgXjz1ZtL_Z9"/>
          <p:cNvPicPr>
            <a:picLocks noChangeAspect="1"/>
          </p:cNvPicPr>
          <p:nvPr/>
        </p:nvPicPr>
        <p:blipFill>
          <a:blip r:embed="rId1"/>
          <a:stretch>
            <a:fillRect/>
          </a:stretch>
        </p:blipFill>
        <p:spPr>
          <a:xfrm>
            <a:off x="3067050" y="3276600"/>
            <a:ext cx="809625" cy="876300"/>
          </a:xfrm>
          <a:prstGeom prst="rect">
            <a:avLst/>
          </a:prstGeom>
          <a:noFill/>
          <a:ln w="9525">
            <a:noFill/>
          </a:ln>
        </p:spPr>
      </p:pic>
      <p:pic>
        <p:nvPicPr>
          <p:cNvPr id="6150" name="图片 12" descr="T1KgNXXmx4Udz1upjX"/>
          <p:cNvPicPr>
            <a:picLocks noChangeAspect="1"/>
          </p:cNvPicPr>
          <p:nvPr/>
        </p:nvPicPr>
        <p:blipFill>
          <a:blip r:embed="rId2"/>
          <a:stretch>
            <a:fillRect/>
          </a:stretch>
        </p:blipFill>
        <p:spPr>
          <a:xfrm>
            <a:off x="4591050" y="3352800"/>
            <a:ext cx="962025" cy="809625"/>
          </a:xfrm>
          <a:prstGeom prst="rect">
            <a:avLst/>
          </a:prstGeom>
          <a:noFill/>
          <a:ln w="9525">
            <a:noFill/>
          </a:ln>
        </p:spPr>
      </p:pic>
      <p:pic>
        <p:nvPicPr>
          <p:cNvPr id="6151" name="图片 13" descr="T1cnFdXn6BHtLxK1w9_102911"/>
          <p:cNvPicPr>
            <a:picLocks noChangeAspect="1"/>
          </p:cNvPicPr>
          <p:nvPr/>
        </p:nvPicPr>
        <p:blipFill>
          <a:blip r:embed="rId3"/>
          <a:stretch>
            <a:fillRect/>
          </a:stretch>
        </p:blipFill>
        <p:spPr>
          <a:xfrm>
            <a:off x="6343650" y="3352800"/>
            <a:ext cx="762000" cy="904875"/>
          </a:xfrm>
          <a:prstGeom prst="rect">
            <a:avLst/>
          </a:prstGeom>
          <a:noFill/>
          <a:ln w="9525">
            <a:noFill/>
          </a:ln>
        </p:spPr>
      </p:pic>
      <p:pic>
        <p:nvPicPr>
          <p:cNvPr id="6152" name="图片 14" descr="T1YohdXe3_H0LHEcs5_055202"/>
          <p:cNvPicPr>
            <a:picLocks noChangeAspect="1"/>
          </p:cNvPicPr>
          <p:nvPr/>
        </p:nvPicPr>
        <p:blipFill>
          <a:blip r:embed="rId4"/>
          <a:stretch>
            <a:fillRect/>
          </a:stretch>
        </p:blipFill>
        <p:spPr>
          <a:xfrm>
            <a:off x="7943850" y="3438525"/>
            <a:ext cx="819150" cy="676275"/>
          </a:xfrm>
          <a:prstGeom prst="rect">
            <a:avLst/>
          </a:prstGeom>
          <a:noFill/>
          <a:ln w="9525">
            <a:noFill/>
          </a:ln>
        </p:spPr>
      </p:pic>
      <p:pic>
        <p:nvPicPr>
          <p:cNvPr id="2" name="图片 1" descr="校徽"/>
          <p:cNvPicPr>
            <a:picLocks noChangeAspect="1"/>
          </p:cNvPicPr>
          <p:nvPr>
            <p:custDataLst>
              <p:tags r:id="rId5"/>
            </p:custDataLst>
          </p:nvPr>
        </p:nvPicPr>
        <p:blipFill>
          <a:blip r:embed="rId6"/>
          <a:stretch>
            <a:fillRect/>
          </a:stretch>
        </p:blipFill>
        <p:spPr>
          <a:xfrm>
            <a:off x="10134600" y="304800"/>
            <a:ext cx="1575435" cy="157543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p:cNvSpPr>
          <p:nvPr>
            <p:ph type="title"/>
          </p:nvPr>
        </p:nvSpPr>
        <p:spPr>
          <a:ln/>
        </p:spPr>
        <p:txBody>
          <a:bodyPr vert="horz" wrap="square" lIns="91440" tIns="45720" rIns="91440" bIns="45720" anchor="ctr" anchorCtr="0"/>
          <a:p>
            <a:pPr eaLnBrk="1" hangingPunct="1"/>
            <a:r>
              <a:rPr lang="en-US" altLang="zh-CN" b="1" dirty="0">
                <a:ea typeface="等线 Light" panose="02010600030101010101" pitchFamily="2" charset="-122"/>
              </a:rPr>
              <a:t>     </a:t>
            </a:r>
            <a:r>
              <a:rPr lang="zh-CN" altLang="en-US" b="1" dirty="0">
                <a:ea typeface="等线 Light" panose="02010600030101010101" pitchFamily="2" charset="-122"/>
              </a:rPr>
              <a:t>事故的预防、报警和应急措施</a:t>
            </a:r>
            <a:endParaRPr lang="zh-CN" altLang="en-US" b="1" dirty="0">
              <a:ea typeface="等线 Light" panose="02010600030101010101" pitchFamily="2" charset="-122"/>
            </a:endParaRPr>
          </a:p>
        </p:txBody>
      </p:sp>
      <p:sp>
        <p:nvSpPr>
          <p:cNvPr id="7171" name="Text Box 4"/>
          <p:cNvSpPr txBox="1"/>
          <p:nvPr/>
        </p:nvSpPr>
        <p:spPr>
          <a:xfrm>
            <a:off x="2286000" y="1716088"/>
            <a:ext cx="7620000" cy="4760912"/>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b="1" dirty="0">
                <a:ea typeface="等线" panose="02010600030101010101" pitchFamily="2" charset="-122"/>
              </a:rPr>
              <a:t>四、事故报告和报警</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（一）发生火灾、危险化学品事故拨</a:t>
            </a:r>
            <a:r>
              <a:rPr lang="zh-CN" altLang="en-US" sz="1800" b="1" dirty="0">
                <a:latin typeface="Arial" panose="020B0604020202020204" pitchFamily="34" charset="0"/>
                <a:ea typeface="等线" panose="02010600030101010101" pitchFamily="2" charset="-122"/>
              </a:rPr>
              <a:t>“</a:t>
            </a:r>
            <a:r>
              <a:rPr lang="en-US" altLang="zh-CN" sz="1800" b="1" dirty="0">
                <a:ea typeface="等线" panose="02010600030101010101" pitchFamily="2" charset="-122"/>
              </a:rPr>
              <a:t>86501119</a:t>
            </a:r>
            <a:r>
              <a:rPr lang="en-US" altLang="zh-CN" sz="1800" b="1" dirty="0">
                <a:latin typeface="Arial" panose="020B0604020202020204" pitchFamily="34" charset="0"/>
                <a:ea typeface="等线" panose="02010600030101010101" pitchFamily="2" charset="-122"/>
              </a:rPr>
              <a:t>”</a:t>
            </a:r>
            <a:r>
              <a:rPr lang="zh-CN" altLang="en-US" sz="1800" b="1" dirty="0">
                <a:ea typeface="等线" panose="02010600030101010101" pitchFamily="2" charset="-122"/>
              </a:rPr>
              <a:t>火警电话</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  报告时，应讲清</a:t>
            </a:r>
            <a:r>
              <a:rPr lang="zh-CN" altLang="en-US" sz="1800" b="1" dirty="0">
                <a:ea typeface="等线" panose="02010600030101010101" pitchFamily="2" charset="-122"/>
              </a:rPr>
              <a:t>着火单位名称、详细地址及着火物质、火情大小、报警人姓名及联系电话</a:t>
            </a:r>
            <a:r>
              <a:rPr lang="zh-CN" altLang="en-US" sz="1800" dirty="0">
                <a:ea typeface="等线" panose="02010600030101010101" pitchFamily="2" charset="-122"/>
              </a:rPr>
              <a:t>。报警后要有人到路口引导消防车。</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  </a:t>
            </a:r>
            <a:r>
              <a:rPr lang="zh-CN" altLang="en-US" sz="1800" b="1" dirty="0">
                <a:ea typeface="等线" panose="02010600030101010101" pitchFamily="2" charset="-122"/>
              </a:rPr>
              <a:t>单位地址：镇海区宁波化工区凤鸣路</a:t>
            </a:r>
            <a:r>
              <a:rPr lang="en-US" altLang="zh-CN" sz="1800" b="1" dirty="0">
                <a:ea typeface="等线" panose="02010600030101010101" pitchFamily="2" charset="-122"/>
              </a:rPr>
              <a:t>899</a:t>
            </a:r>
            <a:r>
              <a:rPr lang="zh-CN" altLang="en-US" sz="1800" b="1" dirty="0">
                <a:ea typeface="等线" panose="02010600030101010101" pitchFamily="2" charset="-122"/>
              </a:rPr>
              <a:t>号 </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（二）生产或交通事故中有受伤人员拨</a:t>
            </a:r>
            <a:r>
              <a:rPr lang="zh-CN" altLang="en-US" sz="1800" dirty="0">
                <a:latin typeface="Arial" panose="020B0604020202020204" pitchFamily="34" charset="0"/>
                <a:ea typeface="等线" panose="02010600030101010101" pitchFamily="2" charset="-122"/>
              </a:rPr>
              <a:t>“</a:t>
            </a:r>
            <a:r>
              <a:rPr lang="en-US" altLang="zh-CN" sz="1800" b="1" dirty="0">
                <a:ea typeface="等线" panose="02010600030101010101" pitchFamily="2" charset="-122"/>
              </a:rPr>
              <a:t>120</a:t>
            </a:r>
            <a:r>
              <a:rPr lang="en-US" altLang="zh-CN" sz="1800" dirty="0">
                <a:latin typeface="Arial" panose="020B0604020202020204" pitchFamily="34" charset="0"/>
                <a:ea typeface="等线" panose="02010600030101010101" pitchFamily="2" charset="-122"/>
              </a:rPr>
              <a:t>”</a:t>
            </a:r>
            <a:r>
              <a:rPr lang="zh-CN" altLang="en-US" sz="1800" dirty="0">
                <a:ea typeface="等线" panose="02010600030101010101" pitchFamily="2" charset="-122"/>
              </a:rPr>
              <a:t>急救电话</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  打电话请求医疗救助时，要清楚告知事故</a:t>
            </a:r>
            <a:r>
              <a:rPr lang="zh-CN" altLang="en-US" sz="1800" b="1" dirty="0">
                <a:ea typeface="等线" panose="02010600030101010101" pitchFamily="2" charset="-122"/>
              </a:rPr>
              <a:t>企业名称、地址，目前受伤情况</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（三）发生道路交通事故拨打</a:t>
            </a:r>
            <a:r>
              <a:rPr lang="zh-CN" altLang="en-US" sz="1800" dirty="0">
                <a:latin typeface="Arial" panose="020B0604020202020204" pitchFamily="34" charset="0"/>
                <a:ea typeface="等线" panose="02010600030101010101" pitchFamily="2" charset="-122"/>
              </a:rPr>
              <a:t>“</a:t>
            </a:r>
            <a:r>
              <a:rPr lang="en-US" altLang="zh-CN" sz="1800" b="1" dirty="0">
                <a:ea typeface="等线" panose="02010600030101010101" pitchFamily="2" charset="-122"/>
              </a:rPr>
              <a:t>122</a:t>
            </a:r>
            <a:r>
              <a:rPr lang="en-US" altLang="zh-CN" sz="1800" dirty="0">
                <a:latin typeface="Arial" panose="020B0604020202020204" pitchFamily="34" charset="0"/>
                <a:ea typeface="等线" panose="02010600030101010101" pitchFamily="2" charset="-122"/>
              </a:rPr>
              <a:t>”</a:t>
            </a:r>
            <a:r>
              <a:rPr lang="zh-CN" altLang="en-US" sz="1800" dirty="0">
                <a:ea typeface="等线" panose="02010600030101010101" pitchFamily="2" charset="-122"/>
              </a:rPr>
              <a:t>电话</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  发生道路交通事故后，除了应急抢救伤员、财产外，要保护好现场，并迅速拨打</a:t>
            </a:r>
            <a:r>
              <a:rPr lang="zh-CN" altLang="en-US" sz="1800" dirty="0">
                <a:latin typeface="Arial" panose="020B0604020202020204" pitchFamily="34" charset="0"/>
                <a:ea typeface="等线" panose="02010600030101010101" pitchFamily="2" charset="-122"/>
              </a:rPr>
              <a:t>“</a:t>
            </a:r>
            <a:r>
              <a:rPr lang="en-US" altLang="zh-CN" sz="1800" b="1" dirty="0">
                <a:ea typeface="等线" panose="02010600030101010101" pitchFamily="2" charset="-122"/>
              </a:rPr>
              <a:t>122</a:t>
            </a:r>
            <a:r>
              <a:rPr lang="en-US" altLang="zh-CN" sz="1800" dirty="0">
                <a:latin typeface="Arial" panose="020B0604020202020204" pitchFamily="34" charset="0"/>
                <a:ea typeface="等线" panose="02010600030101010101" pitchFamily="2" charset="-122"/>
              </a:rPr>
              <a:t>”</a:t>
            </a:r>
            <a:r>
              <a:rPr lang="zh-CN" altLang="en-US" sz="1800" dirty="0">
                <a:ea typeface="等线" panose="02010600030101010101" pitchFamily="2" charset="-122"/>
              </a:rPr>
              <a:t>电话报警，讲清事故发生的</a:t>
            </a:r>
            <a:r>
              <a:rPr lang="zh-CN" altLang="en-US" sz="1800" b="1" dirty="0">
                <a:ea typeface="等线" panose="02010600030101010101" pitchFamily="2" charset="-122"/>
              </a:rPr>
              <a:t>地点、时间、主要情况、造成的后果</a:t>
            </a:r>
            <a:r>
              <a:rPr lang="zh-CN" altLang="en-US" sz="1800" dirty="0">
                <a:ea typeface="等线" panose="02010600030101010101" pitchFamily="2" charset="-122"/>
              </a:rPr>
              <a:t>。</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（四）危急时刻拨打</a:t>
            </a:r>
            <a:r>
              <a:rPr lang="zh-CN" altLang="en-US" sz="1800" dirty="0">
                <a:latin typeface="Arial" panose="020B0604020202020204" pitchFamily="34" charset="0"/>
                <a:ea typeface="等线" panose="02010600030101010101" pitchFamily="2" charset="-122"/>
              </a:rPr>
              <a:t>“</a:t>
            </a:r>
            <a:r>
              <a:rPr lang="en-US" altLang="zh-CN" sz="1800" b="1" dirty="0">
                <a:ea typeface="等线" panose="02010600030101010101" pitchFamily="2" charset="-122"/>
              </a:rPr>
              <a:t>110</a:t>
            </a:r>
            <a:r>
              <a:rPr lang="en-US" altLang="zh-CN" sz="1800" dirty="0">
                <a:latin typeface="Arial" panose="020B0604020202020204" pitchFamily="34" charset="0"/>
                <a:ea typeface="等线" panose="02010600030101010101" pitchFamily="2" charset="-122"/>
              </a:rPr>
              <a:t>”</a:t>
            </a:r>
            <a:r>
              <a:rPr lang="zh-CN" altLang="en-US" sz="1800" dirty="0">
                <a:ea typeface="等线" panose="02010600030101010101" pitchFamily="2" charset="-122"/>
              </a:rPr>
              <a:t>报警电话</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  在遭遇坏人袭击、盗窃、溺水、坠楼等危急情况急需救助时，要立即拨打</a:t>
            </a:r>
            <a:r>
              <a:rPr lang="zh-CN" altLang="en-US" sz="1800" dirty="0">
                <a:latin typeface="Arial" panose="020B0604020202020204" pitchFamily="34" charset="0"/>
                <a:ea typeface="等线" panose="02010600030101010101" pitchFamily="2" charset="-122"/>
              </a:rPr>
              <a:t>“</a:t>
            </a:r>
            <a:r>
              <a:rPr lang="en-US" altLang="zh-CN" sz="1800" b="1" dirty="0">
                <a:ea typeface="等线" panose="02010600030101010101" pitchFamily="2" charset="-122"/>
              </a:rPr>
              <a:t>110</a:t>
            </a:r>
            <a:r>
              <a:rPr lang="en-US" altLang="zh-CN" sz="1800" dirty="0">
                <a:latin typeface="Arial" panose="020B0604020202020204" pitchFamily="34" charset="0"/>
                <a:ea typeface="等线" panose="02010600030101010101" pitchFamily="2" charset="-122"/>
              </a:rPr>
              <a:t>”</a:t>
            </a:r>
            <a:r>
              <a:rPr lang="zh-CN" altLang="en-US" sz="1800" dirty="0">
                <a:ea typeface="等线" panose="02010600030101010101" pitchFamily="2" charset="-122"/>
              </a:rPr>
              <a:t>报警，要讲清自己的</a:t>
            </a:r>
            <a:r>
              <a:rPr lang="zh-CN" altLang="en-US" sz="1800" b="1" dirty="0">
                <a:ea typeface="等线" panose="02010600030101010101" pitchFamily="2" charset="-122"/>
              </a:rPr>
              <a:t>姓名、地点、电话及案情的大致情况</a:t>
            </a:r>
            <a:r>
              <a:rPr lang="zh-CN" altLang="en-US" sz="1800" dirty="0">
                <a:ea typeface="等线" panose="02010600030101010101" pitchFamily="2" charset="-122"/>
              </a:rPr>
              <a:t>，如犯罪分子人数、面貌衣着特征、作案手段、逃逸方向等，提供尽可能多的线索。</a:t>
            </a:r>
            <a:endParaRPr lang="zh-CN" altLang="en-US" sz="1800" dirty="0">
              <a:ea typeface="等线" panose="02010600030101010101" pitchFamily="2" charset="-122"/>
            </a:endParaRPr>
          </a:p>
        </p:txBody>
      </p:sp>
      <p:sp>
        <p:nvSpPr>
          <p:cNvPr id="7172" name="Rectangle 5"/>
          <p:cNvSpPr/>
          <p:nvPr/>
        </p:nvSpPr>
        <p:spPr>
          <a:xfrm>
            <a:off x="1524000" y="0"/>
            <a:ext cx="1335088" cy="366713"/>
          </a:xfrm>
          <a:prstGeom prst="rect">
            <a:avLst/>
          </a:prstGeom>
          <a:noFill/>
          <a:ln w="9525">
            <a:noFill/>
          </a:ln>
        </p:spPr>
        <p:txBody>
          <a:bodyPr wrap="non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800" b="1" dirty="0">
                <a:ea typeface="等线" panose="02010600030101010101" pitchFamily="2" charset="-122"/>
              </a:rPr>
              <a:t>【</a:t>
            </a:r>
            <a:r>
              <a:rPr lang="zh-CN" altLang="en-US" sz="1800" b="1" dirty="0">
                <a:ea typeface="等线" panose="02010600030101010101" pitchFamily="2" charset="-122"/>
              </a:rPr>
              <a:t>第二章</a:t>
            </a:r>
            <a:r>
              <a:rPr lang="en-US" altLang="zh-CN" sz="1800" b="1" dirty="0">
                <a:ea typeface="等线" panose="02010600030101010101" pitchFamily="2" charset="-122"/>
              </a:rPr>
              <a:t>】</a:t>
            </a:r>
            <a:endParaRPr lang="en-US" altLang="zh-CN" sz="1800" b="1" dirty="0">
              <a:ea typeface="等线" panose="02010600030101010101" pitchFamily="2" charset="-122"/>
            </a:endParaRPr>
          </a:p>
        </p:txBody>
      </p:sp>
      <p:pic>
        <p:nvPicPr>
          <p:cNvPr id="2" name="图片 1" descr="校徽"/>
          <p:cNvPicPr>
            <a:picLocks noChangeAspect="1"/>
          </p:cNvPicPr>
          <p:nvPr>
            <p:custDataLst>
              <p:tags r:id="rId1"/>
            </p:custDataLst>
          </p:nvPr>
        </p:nvPicPr>
        <p:blipFill>
          <a:blip r:embed="rId2"/>
          <a:stretch>
            <a:fillRect/>
          </a:stretch>
        </p:blipFill>
        <p:spPr>
          <a:xfrm>
            <a:off x="9906000" y="382270"/>
            <a:ext cx="1814830" cy="181483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2"/>
          <p:cNvSpPr>
            <a:spLocks noGrp="1"/>
          </p:cNvSpPr>
          <p:nvPr>
            <p:ph type="title"/>
          </p:nvPr>
        </p:nvSpPr>
        <p:spPr>
          <a:ln/>
        </p:spPr>
        <p:txBody>
          <a:bodyPr vert="horz" wrap="square" lIns="91440" tIns="45720" rIns="91440" bIns="45720" anchor="ctr" anchorCtr="0"/>
          <a:p>
            <a:pPr eaLnBrk="1" hangingPunct="1"/>
            <a:r>
              <a:rPr lang="en-US" altLang="zh-CN" b="1" dirty="0">
                <a:ea typeface="等线 Light" panose="02010600030101010101" pitchFamily="2" charset="-122"/>
              </a:rPr>
              <a:t>            </a:t>
            </a:r>
            <a:r>
              <a:rPr lang="zh-CN" altLang="en-US" b="1" dirty="0">
                <a:ea typeface="等线 Light" panose="02010600030101010101" pitchFamily="2" charset="-122"/>
              </a:rPr>
              <a:t>生产安全基础知识</a:t>
            </a:r>
            <a:r>
              <a:rPr lang="zh-CN" altLang="en-US" dirty="0">
                <a:ea typeface="等线 Light" panose="02010600030101010101" pitchFamily="2" charset="-122"/>
              </a:rPr>
              <a:t> </a:t>
            </a:r>
            <a:endParaRPr lang="zh-CN" altLang="en-US" dirty="0">
              <a:ea typeface="等线 Light" panose="02010600030101010101" pitchFamily="2" charset="-122"/>
            </a:endParaRPr>
          </a:p>
        </p:txBody>
      </p:sp>
      <p:sp>
        <p:nvSpPr>
          <p:cNvPr id="8195" name="Rectangle 4"/>
          <p:cNvSpPr/>
          <p:nvPr/>
        </p:nvSpPr>
        <p:spPr>
          <a:xfrm>
            <a:off x="1524000" y="0"/>
            <a:ext cx="1335088" cy="366713"/>
          </a:xfrm>
          <a:prstGeom prst="rect">
            <a:avLst/>
          </a:prstGeom>
          <a:noFill/>
          <a:ln w="9525">
            <a:noFill/>
          </a:ln>
        </p:spPr>
        <p:txBody>
          <a:bodyPr wrap="non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800" b="1" dirty="0">
                <a:ea typeface="等线" panose="02010600030101010101" pitchFamily="2" charset="-122"/>
              </a:rPr>
              <a:t>【</a:t>
            </a:r>
            <a:r>
              <a:rPr lang="zh-CN" altLang="en-US" sz="1800" b="1" dirty="0">
                <a:ea typeface="等线" panose="02010600030101010101" pitchFamily="2" charset="-122"/>
              </a:rPr>
              <a:t>第三章</a:t>
            </a:r>
            <a:r>
              <a:rPr lang="en-US" altLang="zh-CN" sz="1800" b="1" dirty="0">
                <a:ea typeface="等线" panose="02010600030101010101" pitchFamily="2" charset="-122"/>
              </a:rPr>
              <a:t>】</a:t>
            </a:r>
            <a:endParaRPr lang="en-US" altLang="zh-CN" sz="1800" b="1" dirty="0">
              <a:ea typeface="等线" panose="02010600030101010101" pitchFamily="2" charset="-122"/>
            </a:endParaRPr>
          </a:p>
        </p:txBody>
      </p:sp>
      <p:sp>
        <p:nvSpPr>
          <p:cNvPr id="8196" name="Rectangle 5"/>
          <p:cNvSpPr/>
          <p:nvPr/>
        </p:nvSpPr>
        <p:spPr>
          <a:xfrm>
            <a:off x="1879600" y="1217613"/>
            <a:ext cx="1660525" cy="369887"/>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b="1" dirty="0">
                <a:ea typeface="等线" panose="02010600030101010101" pitchFamily="2" charset="-122"/>
              </a:rPr>
              <a:t>一、用电安全</a:t>
            </a:r>
            <a:r>
              <a:rPr lang="zh-CN" altLang="en-US" sz="1800" dirty="0">
                <a:ea typeface="等线" panose="02010600030101010101" pitchFamily="2" charset="-122"/>
              </a:rPr>
              <a:t> </a:t>
            </a:r>
            <a:endParaRPr lang="zh-CN" altLang="en-US" sz="1800" dirty="0">
              <a:ea typeface="等线" panose="02010600030101010101" pitchFamily="2" charset="-122"/>
            </a:endParaRPr>
          </a:p>
        </p:txBody>
      </p:sp>
      <p:pic>
        <p:nvPicPr>
          <p:cNvPr id="8197" name="图片 15" descr="6ed1c02fa4dd4fb087cf78871c7bc37e"/>
          <p:cNvPicPr>
            <a:picLocks noChangeAspect="1"/>
          </p:cNvPicPr>
          <p:nvPr/>
        </p:nvPicPr>
        <p:blipFill>
          <a:blip r:embed="rId1"/>
          <a:stretch>
            <a:fillRect/>
          </a:stretch>
        </p:blipFill>
        <p:spPr>
          <a:xfrm>
            <a:off x="3200400" y="2971800"/>
            <a:ext cx="1724025" cy="1190625"/>
          </a:xfrm>
          <a:prstGeom prst="rect">
            <a:avLst/>
          </a:prstGeom>
          <a:noFill/>
          <a:ln w="9525">
            <a:noFill/>
          </a:ln>
        </p:spPr>
      </p:pic>
      <p:sp>
        <p:nvSpPr>
          <p:cNvPr id="8198" name="Rectangle 7"/>
          <p:cNvSpPr/>
          <p:nvPr/>
        </p:nvSpPr>
        <p:spPr>
          <a:xfrm>
            <a:off x="5638800" y="2590800"/>
            <a:ext cx="3695700" cy="2093913"/>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just" defTabSz="457200" eaLnBrk="1" hangingPunct="1">
              <a:lnSpc>
                <a:spcPct val="100000"/>
              </a:lnSpc>
              <a:spcBef>
                <a:spcPct val="0"/>
              </a:spcBef>
              <a:buFontTx/>
              <a:buNone/>
            </a:pPr>
            <a:r>
              <a:rPr lang="zh-CN" altLang="en-US" sz="1000" b="1" dirty="0">
                <a:latin typeface="Times New Roman" panose="02020603050405020304" pitchFamily="18" charset="0"/>
                <a:ea typeface="等线" panose="02010600030101010101" pitchFamily="2" charset="-122"/>
              </a:rPr>
              <a:t>日常生活和生产中通常使用两种电压，一种是照明和家庭用电，其电压是</a:t>
            </a:r>
            <a:r>
              <a:rPr lang="en-US" altLang="zh-CN" sz="1000" b="1" dirty="0">
                <a:latin typeface="Times New Roman" panose="02020603050405020304" pitchFamily="18" charset="0"/>
                <a:ea typeface="等线" panose="02010600030101010101" pitchFamily="2" charset="-122"/>
              </a:rPr>
              <a:t>220</a:t>
            </a:r>
            <a:r>
              <a:rPr lang="zh-CN" altLang="en-US" sz="1000" b="1" dirty="0">
                <a:latin typeface="Times New Roman" panose="02020603050405020304" pitchFamily="18" charset="0"/>
                <a:ea typeface="等线" panose="02010600030101010101" pitchFamily="2" charset="-122"/>
              </a:rPr>
              <a:t>伏；一种是动力用电，其电压为</a:t>
            </a:r>
            <a:r>
              <a:rPr lang="en-US" altLang="zh-CN" sz="1000" b="1" dirty="0">
                <a:latin typeface="Times New Roman" panose="02020603050405020304" pitchFamily="18" charset="0"/>
                <a:ea typeface="等线" panose="02010600030101010101" pitchFamily="2" charset="-122"/>
              </a:rPr>
              <a:t>380</a:t>
            </a:r>
            <a:r>
              <a:rPr lang="zh-CN" altLang="en-US" sz="1000" b="1" dirty="0">
                <a:latin typeface="Times New Roman" panose="02020603050405020304" pitchFamily="18" charset="0"/>
                <a:ea typeface="等线" panose="02010600030101010101" pitchFamily="2" charset="-122"/>
              </a:rPr>
              <a:t>伏。</a:t>
            </a:r>
            <a:endParaRPr lang="zh-CN" altLang="en-US" sz="1000" dirty="0">
              <a:latin typeface="Times New Roman" panose="02020603050405020304" pitchFamily="18" charset="0"/>
              <a:ea typeface="等线" panose="02010600030101010101" pitchFamily="2" charset="-122"/>
            </a:endParaRPr>
          </a:p>
          <a:p>
            <a:pPr marL="0" lvl="0" indent="0" algn="just" defTabSz="457200" eaLnBrk="1" hangingPunct="1">
              <a:lnSpc>
                <a:spcPct val="100000"/>
              </a:lnSpc>
              <a:spcBef>
                <a:spcPct val="0"/>
              </a:spcBef>
              <a:buFontTx/>
              <a:buNone/>
            </a:pPr>
            <a:r>
              <a:rPr lang="zh-CN" altLang="en-US" sz="1000" b="1" dirty="0">
                <a:latin typeface="Times New Roman" panose="02020603050405020304" pitchFamily="18" charset="0"/>
                <a:ea typeface="等线" panose="02010600030101010101" pitchFamily="2" charset="-122"/>
              </a:rPr>
              <a:t>       在车间操作电气设备时，要遵守以下要求：</a:t>
            </a:r>
            <a:endParaRPr lang="zh-CN" altLang="en-US" sz="1000" dirty="0">
              <a:latin typeface="Times New Roman" panose="02020603050405020304" pitchFamily="18" charset="0"/>
              <a:ea typeface="等线" panose="02010600030101010101" pitchFamily="2" charset="-122"/>
            </a:endParaRPr>
          </a:p>
          <a:p>
            <a:pPr marL="0" lvl="0" indent="0" algn="just" defTabSz="457200" eaLnBrk="1" hangingPunct="1">
              <a:lnSpc>
                <a:spcPct val="100000"/>
              </a:lnSpc>
              <a:spcBef>
                <a:spcPct val="0"/>
              </a:spcBef>
              <a:buFontTx/>
              <a:buNone/>
            </a:pPr>
            <a:r>
              <a:rPr lang="en-US" altLang="zh-CN" sz="1000" b="1" dirty="0">
                <a:latin typeface="Times New Roman" panose="02020603050405020304" pitchFamily="18" charset="0"/>
                <a:ea typeface="等线" panose="02010600030101010101" pitchFamily="2" charset="-122"/>
              </a:rPr>
              <a:t>1</a:t>
            </a:r>
            <a:r>
              <a:rPr lang="zh-CN" altLang="en-US" sz="1000" b="1" dirty="0">
                <a:latin typeface="Times New Roman" panose="02020603050405020304" pitchFamily="18" charset="0"/>
                <a:ea typeface="等线" panose="02010600030101010101" pitchFamily="2" charset="-122"/>
              </a:rPr>
              <a:t>、车间内电气设备，不要随便乱动。自己使用的设备、工具如果电气部分出现故障，应请电工修理，不得擅自修理，更不能带故障运行。</a:t>
            </a:r>
            <a:endParaRPr lang="zh-CN" altLang="en-US" sz="1000" dirty="0">
              <a:latin typeface="Times New Roman" panose="02020603050405020304" pitchFamily="18" charset="0"/>
              <a:ea typeface="等线" panose="02010600030101010101" pitchFamily="2" charset="-122"/>
            </a:endParaRPr>
          </a:p>
          <a:p>
            <a:pPr marL="0" lvl="0" indent="0" algn="just" defTabSz="457200" eaLnBrk="1" hangingPunct="1">
              <a:lnSpc>
                <a:spcPct val="100000"/>
              </a:lnSpc>
              <a:spcBef>
                <a:spcPct val="0"/>
              </a:spcBef>
              <a:buFontTx/>
              <a:buNone/>
            </a:pPr>
            <a:r>
              <a:rPr lang="en-US" altLang="zh-CN" sz="1000" b="1" dirty="0">
                <a:latin typeface="Times New Roman" panose="02020603050405020304" pitchFamily="18" charset="0"/>
                <a:ea typeface="等线" panose="02010600030101010101" pitchFamily="2" charset="-122"/>
              </a:rPr>
              <a:t>2</a:t>
            </a:r>
            <a:r>
              <a:rPr lang="zh-CN" altLang="en-US" sz="1000" b="1" dirty="0">
                <a:latin typeface="Times New Roman" panose="02020603050405020304" pitchFamily="18" charset="0"/>
                <a:ea typeface="等线" panose="02010600030101010101" pitchFamily="2" charset="-122"/>
              </a:rPr>
              <a:t>、在雷雨下，不要走近避雷针等的接地导线</a:t>
            </a:r>
            <a:r>
              <a:rPr lang="en-US" altLang="zh-CN" sz="1000" b="1" dirty="0">
                <a:latin typeface="Times New Roman" panose="02020603050405020304" pitchFamily="18" charset="0"/>
                <a:ea typeface="等线" panose="02010600030101010101" pitchFamily="2" charset="-122"/>
              </a:rPr>
              <a:t>20</a:t>
            </a:r>
            <a:r>
              <a:rPr lang="zh-CN" altLang="en-US" sz="1000" b="1" dirty="0">
                <a:latin typeface="Times New Roman" panose="02020603050405020304" pitchFamily="18" charset="0"/>
                <a:ea typeface="等线" panose="02010600030101010101" pitchFamily="2" charset="-122"/>
              </a:rPr>
              <a:t>米之内，以免发生触电；发现有导线断落在地时，立即报告企业用电管理人员，不得擅自处理。</a:t>
            </a:r>
            <a:endParaRPr lang="zh-CN" altLang="en-US" sz="1000" dirty="0">
              <a:latin typeface="Times New Roman" panose="02020603050405020304" pitchFamily="18" charset="0"/>
              <a:ea typeface="等线" panose="02010600030101010101" pitchFamily="2" charset="-122"/>
            </a:endParaRPr>
          </a:p>
          <a:p>
            <a:pPr marL="0" lvl="0" indent="0" algn="just" defTabSz="457200" eaLnBrk="1" hangingPunct="1">
              <a:lnSpc>
                <a:spcPct val="100000"/>
              </a:lnSpc>
              <a:spcBef>
                <a:spcPct val="0"/>
              </a:spcBef>
              <a:buFontTx/>
              <a:buNone/>
            </a:pPr>
            <a:r>
              <a:rPr lang="en-US" altLang="zh-CN" sz="1000" b="1" dirty="0">
                <a:latin typeface="Times New Roman" panose="02020603050405020304" pitchFamily="18" charset="0"/>
                <a:ea typeface="等线" panose="02010600030101010101" pitchFamily="2" charset="-122"/>
              </a:rPr>
              <a:t>3</a:t>
            </a:r>
            <a:r>
              <a:rPr lang="zh-CN" altLang="en-US" sz="1000" b="1" dirty="0">
                <a:latin typeface="Times New Roman" panose="02020603050405020304" pitchFamily="18" charset="0"/>
                <a:ea typeface="等线" panose="02010600030101010101" pitchFamily="2" charset="-122"/>
              </a:rPr>
              <a:t>、清场时，严禁用水冲洗或用湿布擦洗电气设备。      </a:t>
            </a:r>
            <a:endParaRPr lang="zh-CN" altLang="en-US" sz="1800" dirty="0">
              <a:ea typeface="等线" panose="02010600030101010101" pitchFamily="2" charset="-122"/>
            </a:endParaRPr>
          </a:p>
        </p:txBody>
      </p:sp>
      <p:pic>
        <p:nvPicPr>
          <p:cNvPr id="2" name="图片 1" descr="校徽"/>
          <p:cNvPicPr>
            <a:picLocks noChangeAspect="1"/>
          </p:cNvPicPr>
          <p:nvPr>
            <p:custDataLst>
              <p:tags r:id="rId2"/>
            </p:custDataLst>
          </p:nvPr>
        </p:nvPicPr>
        <p:blipFill>
          <a:blip r:embed="rId3"/>
          <a:stretch>
            <a:fillRect/>
          </a:stretch>
        </p:blipFill>
        <p:spPr>
          <a:xfrm>
            <a:off x="9601200" y="382270"/>
            <a:ext cx="1814830" cy="181483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2"/>
          <p:cNvSpPr>
            <a:spLocks noGrp="1"/>
          </p:cNvSpPr>
          <p:nvPr>
            <p:ph type="title"/>
          </p:nvPr>
        </p:nvSpPr>
        <p:spPr>
          <a:ln/>
        </p:spPr>
        <p:txBody>
          <a:bodyPr vert="horz" wrap="square" lIns="91440" tIns="45720" rIns="91440" bIns="45720" anchor="ctr" anchorCtr="0"/>
          <a:p>
            <a:pPr eaLnBrk="1" hangingPunct="1"/>
            <a:r>
              <a:rPr lang="en-US" altLang="zh-CN" b="1" dirty="0">
                <a:ea typeface="等线 Light" panose="02010600030101010101" pitchFamily="2" charset="-122"/>
              </a:rPr>
              <a:t>            </a:t>
            </a:r>
            <a:r>
              <a:rPr lang="zh-CN" altLang="en-US" b="1" dirty="0">
                <a:ea typeface="等线 Light" panose="02010600030101010101" pitchFamily="2" charset="-122"/>
              </a:rPr>
              <a:t>生产安全基础知识</a:t>
            </a:r>
            <a:endParaRPr lang="zh-CN" altLang="en-US" b="1" dirty="0">
              <a:ea typeface="等线 Light" panose="02010600030101010101" pitchFamily="2" charset="-122"/>
            </a:endParaRPr>
          </a:p>
        </p:txBody>
      </p:sp>
      <p:sp>
        <p:nvSpPr>
          <p:cNvPr id="9219" name="Rectangle 4"/>
          <p:cNvSpPr/>
          <p:nvPr/>
        </p:nvSpPr>
        <p:spPr>
          <a:xfrm>
            <a:off x="1524000" y="0"/>
            <a:ext cx="1335088" cy="366713"/>
          </a:xfrm>
          <a:prstGeom prst="rect">
            <a:avLst/>
          </a:prstGeom>
          <a:noFill/>
          <a:ln w="9525">
            <a:noFill/>
          </a:ln>
        </p:spPr>
        <p:txBody>
          <a:bodyPr wrap="non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800" b="1" dirty="0">
                <a:ea typeface="等线" panose="02010600030101010101" pitchFamily="2" charset="-122"/>
              </a:rPr>
              <a:t>【</a:t>
            </a:r>
            <a:r>
              <a:rPr lang="zh-CN" altLang="en-US" sz="1800" b="1" dirty="0">
                <a:ea typeface="等线" panose="02010600030101010101" pitchFamily="2" charset="-122"/>
              </a:rPr>
              <a:t>第三章</a:t>
            </a:r>
            <a:r>
              <a:rPr lang="en-US" altLang="zh-CN" sz="1800" b="1" dirty="0">
                <a:ea typeface="等线" panose="02010600030101010101" pitchFamily="2" charset="-122"/>
              </a:rPr>
              <a:t>】</a:t>
            </a:r>
            <a:endParaRPr lang="en-US" altLang="zh-CN" sz="1800" b="1" dirty="0">
              <a:ea typeface="等线" panose="02010600030101010101" pitchFamily="2" charset="-122"/>
            </a:endParaRPr>
          </a:p>
        </p:txBody>
      </p:sp>
      <p:sp>
        <p:nvSpPr>
          <p:cNvPr id="9220" name="Rectangle 5"/>
          <p:cNvSpPr/>
          <p:nvPr/>
        </p:nvSpPr>
        <p:spPr>
          <a:xfrm>
            <a:off x="1524000" y="1231900"/>
            <a:ext cx="2359025" cy="369888"/>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b="1" dirty="0">
                <a:ea typeface="等线" panose="02010600030101010101" pitchFamily="2" charset="-122"/>
              </a:rPr>
              <a:t>二、危险化学品安全</a:t>
            </a:r>
            <a:r>
              <a:rPr lang="zh-CN" altLang="en-US" sz="1800" dirty="0">
                <a:ea typeface="等线" panose="02010600030101010101" pitchFamily="2" charset="-122"/>
              </a:rPr>
              <a:t> </a:t>
            </a:r>
            <a:endParaRPr lang="zh-CN" altLang="en-US" sz="1800" dirty="0">
              <a:ea typeface="等线" panose="02010600030101010101" pitchFamily="2" charset="-122"/>
            </a:endParaRPr>
          </a:p>
        </p:txBody>
      </p:sp>
      <p:pic>
        <p:nvPicPr>
          <p:cNvPr id="9221" name="图片 16" descr="常用危险化学品标志矢量图预览图 点击看大图"/>
          <p:cNvPicPr>
            <a:picLocks noChangeAspect="1"/>
          </p:cNvPicPr>
          <p:nvPr/>
        </p:nvPicPr>
        <p:blipFill>
          <a:blip r:embed="rId1"/>
          <a:stretch>
            <a:fillRect/>
          </a:stretch>
        </p:blipFill>
        <p:spPr>
          <a:xfrm>
            <a:off x="3429000" y="1981200"/>
            <a:ext cx="5334000" cy="3886200"/>
          </a:xfrm>
          <a:prstGeom prst="rect">
            <a:avLst/>
          </a:prstGeom>
          <a:noFill/>
          <a:ln w="9525">
            <a:noFill/>
          </a:ln>
        </p:spPr>
      </p:pic>
      <p:pic>
        <p:nvPicPr>
          <p:cNvPr id="2" name="图片 1" descr="校徽"/>
          <p:cNvPicPr>
            <a:picLocks noChangeAspect="1"/>
          </p:cNvPicPr>
          <p:nvPr>
            <p:custDataLst>
              <p:tags r:id="rId2"/>
            </p:custDataLst>
          </p:nvPr>
        </p:nvPicPr>
        <p:blipFill>
          <a:blip r:embed="rId3"/>
          <a:stretch>
            <a:fillRect/>
          </a:stretch>
        </p:blipFill>
        <p:spPr>
          <a:xfrm>
            <a:off x="9601200" y="382270"/>
            <a:ext cx="1814830" cy="181483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4"/>
          <p:cNvSpPr/>
          <p:nvPr/>
        </p:nvSpPr>
        <p:spPr>
          <a:xfrm>
            <a:off x="1524000" y="0"/>
            <a:ext cx="1335088" cy="366713"/>
          </a:xfrm>
          <a:prstGeom prst="rect">
            <a:avLst/>
          </a:prstGeom>
          <a:noFill/>
          <a:ln w="9525">
            <a:noFill/>
          </a:ln>
        </p:spPr>
        <p:txBody>
          <a:bodyPr wrap="non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en-US" altLang="zh-CN" sz="1800" b="1" dirty="0">
                <a:ea typeface="等线" panose="02010600030101010101" pitchFamily="2" charset="-122"/>
              </a:rPr>
              <a:t>【</a:t>
            </a:r>
            <a:r>
              <a:rPr lang="zh-CN" altLang="en-US" sz="1800" b="1" dirty="0">
                <a:ea typeface="等线" panose="02010600030101010101" pitchFamily="2" charset="-122"/>
              </a:rPr>
              <a:t>第三章</a:t>
            </a:r>
            <a:r>
              <a:rPr lang="en-US" altLang="zh-CN" sz="1800" b="1" dirty="0">
                <a:ea typeface="等线" panose="02010600030101010101" pitchFamily="2" charset="-122"/>
              </a:rPr>
              <a:t>】</a:t>
            </a:r>
            <a:endParaRPr lang="en-US" altLang="zh-CN" sz="1800" b="1" dirty="0">
              <a:ea typeface="等线" panose="02010600030101010101" pitchFamily="2" charset="-122"/>
            </a:endParaRPr>
          </a:p>
        </p:txBody>
      </p:sp>
      <p:sp>
        <p:nvSpPr>
          <p:cNvPr id="10243" name="Rectangle 5"/>
          <p:cNvSpPr>
            <a:spLocks noGrp="1"/>
          </p:cNvSpPr>
          <p:nvPr>
            <p:ph type="title"/>
          </p:nvPr>
        </p:nvSpPr>
        <p:spPr>
          <a:ln/>
        </p:spPr>
        <p:txBody>
          <a:bodyPr vert="horz" wrap="square" lIns="91440" tIns="45720" rIns="91440" bIns="45720" anchor="ctr" anchorCtr="0"/>
          <a:p>
            <a:pPr eaLnBrk="1" hangingPunct="1"/>
            <a:r>
              <a:rPr lang="en-US" altLang="zh-CN" dirty="0">
                <a:ea typeface="等线 Light" panose="02010600030101010101" pitchFamily="2" charset="-122"/>
              </a:rPr>
              <a:t>            </a:t>
            </a:r>
            <a:r>
              <a:rPr lang="zh-CN" altLang="en-US" b="1" dirty="0">
                <a:ea typeface="等线 Light" panose="02010600030101010101" pitchFamily="2" charset="-122"/>
              </a:rPr>
              <a:t>生产安全基础知识</a:t>
            </a:r>
            <a:endParaRPr lang="zh-CN" altLang="en-US" b="1" dirty="0">
              <a:ea typeface="等线 Light" panose="02010600030101010101" pitchFamily="2" charset="-122"/>
            </a:endParaRPr>
          </a:p>
        </p:txBody>
      </p:sp>
      <p:sp>
        <p:nvSpPr>
          <p:cNvPr id="10244" name="Text Box 8"/>
          <p:cNvSpPr txBox="1"/>
          <p:nvPr/>
        </p:nvSpPr>
        <p:spPr>
          <a:xfrm>
            <a:off x="1524000" y="1685925"/>
            <a:ext cx="9144000" cy="448627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b="1" dirty="0">
                <a:ea typeface="等线" panose="02010600030101010101" pitchFamily="2" charset="-122"/>
              </a:rPr>
              <a:t>（</a:t>
            </a:r>
            <a:r>
              <a:rPr lang="en-US" altLang="zh-CN" sz="1800" b="1" dirty="0">
                <a:ea typeface="等线" panose="02010600030101010101" pitchFamily="2" charset="-122"/>
              </a:rPr>
              <a:t>1</a:t>
            </a:r>
            <a:r>
              <a:rPr lang="zh-CN" altLang="en-US" sz="1800" b="1" dirty="0">
                <a:ea typeface="等线" panose="02010600030101010101" pitchFamily="2" charset="-122"/>
              </a:rPr>
              <a:t>）乙醇</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◆溶解性：与水混溶，可混溶于醚、氯仿、甘油等多数有机溶剂。 </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◆侵入途径：接触、吸入</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健康危害：本品为中枢神经系统抑制剂。首先引起兴奋，随后抑制。急性中毒：急性中毒多发生于口服。一般可分为兴奋、催眠、麻醉、窒息四阶段。患者进入第三或第四阶段，出现意识丧失、瞳孔扩大、呼吸不规律、休克、心力循环衰竭及呼吸停止。乙醇具有成瘾性及致癌性，但乙醇并不是直接导致癌症的物质，而是致癌物质普遍溶于乙醇。在中国传统医药观点上，乙醇有促进人体吸收药物的功能，并能促进血液循环，治疗虚冷症状。药酒便是依照此原理制备出来的。</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慢性影响：在生产中长期接触高浓度本品可引起鼻、眼、粘膜刺激症状，以及头痛、头晕、疲乏、易激动、震颤、恶心等。长期酗酒可引起多发性神经病、慢性胃炎、脂肪肝、肝硬化、心肌损害及器质性精神病等。皮肤长期接触可引起干燥、脱屑、皲裂和皮炎。 </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◆燃爆特性：</a:t>
            </a:r>
            <a:r>
              <a:rPr lang="zh-CN" altLang="en-US" sz="1800" b="1" dirty="0">
                <a:ea typeface="等线" panose="02010600030101010101" pitchFamily="2" charset="-122"/>
              </a:rPr>
              <a:t>本品易燃，具刺激性</a:t>
            </a:r>
            <a:r>
              <a:rPr lang="zh-CN" altLang="en-US" sz="1800" dirty="0">
                <a:ea typeface="等线" panose="02010600030101010101" pitchFamily="2" charset="-122"/>
              </a:rPr>
              <a:t>。爆炸上限（ </a:t>
            </a:r>
            <a:r>
              <a:rPr lang="en-US" altLang="zh-CN" sz="1800" dirty="0">
                <a:ea typeface="等线" panose="02010600030101010101" pitchFamily="2" charset="-122"/>
              </a:rPr>
              <a:t>V/V </a:t>
            </a:r>
            <a:r>
              <a:rPr lang="zh-CN" altLang="en-US" sz="1800" dirty="0">
                <a:ea typeface="等线" panose="02010600030101010101" pitchFamily="2" charset="-122"/>
              </a:rPr>
              <a:t>）</a:t>
            </a:r>
            <a:r>
              <a:rPr lang="en-US" altLang="zh-CN" sz="1800" dirty="0">
                <a:ea typeface="等线" panose="02010600030101010101" pitchFamily="2" charset="-122"/>
              </a:rPr>
              <a:t>19</a:t>
            </a:r>
            <a:r>
              <a:rPr lang="zh-CN" altLang="en-US" sz="1800" dirty="0">
                <a:ea typeface="等线" panose="02010600030101010101" pitchFamily="2" charset="-122"/>
              </a:rPr>
              <a:t>，爆炸下限（ </a:t>
            </a:r>
            <a:r>
              <a:rPr lang="en-US" altLang="zh-CN" sz="1800" dirty="0">
                <a:ea typeface="等线" panose="02010600030101010101" pitchFamily="2" charset="-122"/>
              </a:rPr>
              <a:t>V/V </a:t>
            </a:r>
            <a:r>
              <a:rPr lang="zh-CN" altLang="en-US" sz="1800" dirty="0">
                <a:ea typeface="等线" panose="02010600030101010101" pitchFamily="2" charset="-122"/>
              </a:rPr>
              <a:t>）</a:t>
            </a:r>
            <a:r>
              <a:rPr lang="en-US" altLang="zh-CN" sz="1800" dirty="0">
                <a:ea typeface="等线" panose="02010600030101010101" pitchFamily="2" charset="-122"/>
              </a:rPr>
              <a:t>3.3</a:t>
            </a:r>
            <a:r>
              <a:rPr lang="zh-CN" altLang="en-US" sz="1800" dirty="0">
                <a:ea typeface="等线" panose="02010600030101010101" pitchFamily="2" charset="-122"/>
              </a:rPr>
              <a:t>。</a:t>
            </a:r>
            <a:endParaRPr lang="zh-CN" altLang="en-US" sz="1800" dirty="0">
              <a:ea typeface="等线" panose="02010600030101010101" pitchFamily="2" charset="-122"/>
            </a:endParaRPr>
          </a:p>
          <a:p>
            <a:pPr marL="0" lvl="0" indent="0" defTabSz="457200" eaLnBrk="1" hangingPunct="1">
              <a:lnSpc>
                <a:spcPct val="100000"/>
              </a:lnSpc>
              <a:spcBef>
                <a:spcPct val="0"/>
              </a:spcBef>
              <a:buFontTx/>
              <a:buNone/>
            </a:pPr>
            <a:r>
              <a:rPr lang="zh-CN" altLang="en-US" sz="1800" dirty="0">
                <a:ea typeface="等线" panose="02010600030101010101" pitchFamily="2" charset="-122"/>
              </a:rPr>
              <a:t>◆危险特性：</a:t>
            </a:r>
            <a:r>
              <a:rPr lang="zh-CN" altLang="en-US" sz="1800" b="1" dirty="0">
                <a:ea typeface="等线" panose="02010600030101010101" pitchFamily="2" charset="-122"/>
              </a:rPr>
              <a:t>易燃，其蒸气与空气可形成爆炸性混合物</a:t>
            </a:r>
            <a:r>
              <a:rPr lang="zh-CN" altLang="en-US" sz="1800" dirty="0">
                <a:ea typeface="等线" panose="02010600030101010101" pitchFamily="2" charset="-122"/>
              </a:rPr>
              <a:t>，遇明火、高热能引起燃烧爆炸。与氧化剂接触发生化学反应或引起燃烧。在火场中，受热的容器有爆炸危险。其蒸气比空气重，能在较低处扩散到相当远的地方，遇火源会着火回燃。</a:t>
            </a:r>
            <a:endParaRPr lang="zh-CN" altLang="en-US" sz="1800" dirty="0">
              <a:ea typeface="等线" panose="02010600030101010101" pitchFamily="2" charset="-122"/>
            </a:endParaRPr>
          </a:p>
        </p:txBody>
      </p:sp>
      <p:sp>
        <p:nvSpPr>
          <p:cNvPr id="10245" name="Rectangle 9"/>
          <p:cNvSpPr/>
          <p:nvPr/>
        </p:nvSpPr>
        <p:spPr>
          <a:xfrm>
            <a:off x="1524000" y="1231900"/>
            <a:ext cx="2359025" cy="369888"/>
          </a:xfrm>
          <a:prstGeom prst="rect">
            <a:avLst/>
          </a:prstGeom>
          <a:noFill/>
          <a:ln w="9525">
            <a:noFill/>
          </a:ln>
        </p:spPr>
        <p:txBody>
          <a:bodyPr wrap="none" anchor="ctr" anchorCtr="0">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00000"/>
              </a:lnSpc>
              <a:spcBef>
                <a:spcPct val="0"/>
              </a:spcBef>
              <a:buFontTx/>
              <a:buNone/>
            </a:pPr>
            <a:r>
              <a:rPr lang="zh-CN" altLang="en-US" sz="1800" b="1" dirty="0">
                <a:ea typeface="等线" panose="02010600030101010101" pitchFamily="2" charset="-122"/>
              </a:rPr>
              <a:t>二、危险化学品安全</a:t>
            </a:r>
            <a:r>
              <a:rPr lang="zh-CN" altLang="en-US" sz="1800" dirty="0">
                <a:ea typeface="等线" panose="02010600030101010101" pitchFamily="2" charset="-122"/>
              </a:rPr>
              <a:t> </a:t>
            </a:r>
            <a:endParaRPr lang="zh-CN" altLang="en-US" sz="1800" dirty="0">
              <a:ea typeface="等线" panose="02010600030101010101" pitchFamily="2" charset="-122"/>
            </a:endParaRPr>
          </a:p>
        </p:txBody>
      </p:sp>
      <p:pic>
        <p:nvPicPr>
          <p:cNvPr id="2" name="图片 1" descr="校徽"/>
          <p:cNvPicPr>
            <a:picLocks noChangeAspect="1"/>
          </p:cNvPicPr>
          <p:nvPr>
            <p:custDataLst>
              <p:tags r:id="rId1"/>
            </p:custDataLst>
          </p:nvPr>
        </p:nvPicPr>
        <p:blipFill>
          <a:blip r:embed="rId2"/>
          <a:stretch>
            <a:fillRect/>
          </a:stretch>
        </p:blipFill>
        <p:spPr>
          <a:xfrm>
            <a:off x="9601200" y="382270"/>
            <a:ext cx="1814830" cy="1814830"/>
          </a:xfrm>
          <a:prstGeom prst="rect">
            <a:avLst/>
          </a:prstGeom>
        </p:spPr>
      </p:pic>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PP_MARK_KEY" val="621180bb-f5ce-418c-96ac-fe19de82d9f6"/>
  <p:tag name="COMMONDATA" val="eyJoZGlkIjoiYmZjZGI4NzEzNDcxYzc1YjNkODg2YmRiMTlhNzk5MjUifQ=="/>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Profile">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Profile">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4006</Words>
  <Application>WPS 演示</Application>
  <PresentationFormat>宽屏</PresentationFormat>
  <Paragraphs>196</Paragraphs>
  <Slides>15</Slides>
  <Notes>0</Notes>
  <HiddenSlides>0</HiddenSlides>
  <MMClips>0</MMClips>
  <ScaleCrop>false</ScaleCrop>
  <HeadingPairs>
    <vt:vector size="6" baseType="variant">
      <vt:variant>
        <vt:lpstr>已用的字体</vt:lpstr>
      </vt:variant>
      <vt:variant>
        <vt:i4>18</vt:i4>
      </vt:variant>
      <vt:variant>
        <vt:lpstr>主题</vt:lpstr>
      </vt:variant>
      <vt:variant>
        <vt:i4>2</vt:i4>
      </vt:variant>
      <vt:variant>
        <vt:lpstr>幻灯片标题</vt:lpstr>
      </vt:variant>
      <vt:variant>
        <vt:i4>15</vt:i4>
      </vt:variant>
    </vt:vector>
  </HeadingPairs>
  <TitlesOfParts>
    <vt:vector size="35" baseType="lpstr">
      <vt:lpstr>Arial</vt:lpstr>
      <vt:lpstr>宋体</vt:lpstr>
      <vt:lpstr>Wingdings</vt:lpstr>
      <vt:lpstr>Calibri</vt:lpstr>
      <vt:lpstr>Calibri Light</vt:lpstr>
      <vt:lpstr>等线</vt:lpstr>
      <vt:lpstr>仿宋_GB2312</vt:lpstr>
      <vt:lpstr>仿宋</vt:lpstr>
      <vt:lpstr>华文行楷</vt:lpstr>
      <vt:lpstr>等线 Light</vt:lpstr>
      <vt:lpstr>MS Gothic</vt:lpstr>
      <vt:lpstr>Times New Roman</vt:lpstr>
      <vt:lpstr>Verdana</vt:lpstr>
      <vt:lpstr>楷体_GB2312</vt:lpstr>
      <vt:lpstr>新宋体</vt:lpstr>
      <vt:lpstr>黑体</vt:lpstr>
      <vt:lpstr>微软雅黑</vt:lpstr>
      <vt:lpstr>Arial Unicode MS</vt:lpstr>
      <vt:lpstr>Profile</vt:lpstr>
      <vt:lpstr>1_Profile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生产安全基础知识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菁莹</cp:lastModifiedBy>
  <cp:revision>35</cp:revision>
  <dcterms:created xsi:type="dcterms:W3CDTF">2023-05-04T07:35:55Z</dcterms:created>
  <dcterms:modified xsi:type="dcterms:W3CDTF">2023-05-04T07:41:58Z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ICV">
    <vt:lpwstr>033C064F1A444CAA9B2847F54108130C_12</vt:lpwstr>
  </property>
  <property fmtid="{D5CDD505-2E9C-101B-9397-08002B2CF9AE}" pid="4" name="KSOProductBuildVer">
    <vt:lpwstr>2052-11.1.0.14036</vt:lpwstr>
  </property>
</Properties>
</file>